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5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74" r:id="rId5"/>
    <p:sldId id="262" r:id="rId6"/>
    <p:sldId id="263" r:id="rId7"/>
    <p:sldId id="264" r:id="rId8"/>
    <p:sldId id="275" r:id="rId9"/>
    <p:sldId id="276" r:id="rId10"/>
    <p:sldId id="259" r:id="rId11"/>
    <p:sldId id="277" r:id="rId12"/>
    <p:sldId id="278" r:id="rId13"/>
    <p:sldId id="260" r:id="rId14"/>
    <p:sldId id="265" r:id="rId15"/>
    <p:sldId id="268" r:id="rId16"/>
    <p:sldId id="270" r:id="rId17"/>
    <p:sldId id="271" r:id="rId18"/>
    <p:sldId id="272" r:id="rId19"/>
    <p:sldId id="269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656" autoAdjust="0"/>
    <p:restoredTop sz="82203" autoAdjust="0"/>
  </p:normalViewPr>
  <p:slideViewPr>
    <p:cSldViewPr snapToGrid="0">
      <p:cViewPr varScale="1">
        <p:scale>
          <a:sx n="71" d="100"/>
          <a:sy n="71" d="100"/>
        </p:scale>
        <p:origin x="48" y="41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-bal\Desktop\Case%20Study%201%20(Bicycle)\bike_ren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-bal\Desktop\Case%20Study%201%20(Bicycle)\bike_ren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j-bal\Desktop\Case%20Study%201%20(Bicycle)\bike_rent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-bal\Desktop\Case%20Study%201%20(Bicycle)\bike_ren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-bal\Desktop\Case%20Study%201%20(Bicycle)\bike_ren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-bal\Desktop\Case%20Study%201%20(Bicycle)\bike_ren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-bal\Desktop\Case%20Study%201%20(Bicycle)\bike_ren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-bal\Desktop\Case%20Study%201%20(Bicycle)\bike_rent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Member Vs Casual Users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'Count of uses'!$B$1</c:f>
              <c:strCache>
                <c:ptCount val="1"/>
                <c:pt idx="0">
                  <c:v>electric_bike</c:v>
                </c:pt>
              </c:strCache>
            </c:strRef>
          </c:tx>
          <c:spPr>
            <a:gradFill rotWithShape="1">
              <a:gsLst>
                <a:gs pos="71000">
                  <a:srgbClr val="002060"/>
                </a:gs>
                <a:gs pos="27000">
                  <a:srgbClr val="002060"/>
                </a:gs>
                <a:gs pos="100000">
                  <a:srgbClr val="002060"/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'Count of uses'!$A$2:$A$4</c:f>
              <c:strCache>
                <c:ptCount val="3"/>
                <c:pt idx="0">
                  <c:v>member</c:v>
                </c:pt>
                <c:pt idx="1">
                  <c:v>casual</c:v>
                </c:pt>
                <c:pt idx="2">
                  <c:v>total</c:v>
                </c:pt>
              </c:strCache>
            </c:strRef>
          </c:cat>
          <c:val>
            <c:numRef>
              <c:f>'Count of uses'!$B$2:$B$4</c:f>
              <c:numCache>
                <c:formatCode>_-* #\ ##0_-;\-* #\ ##0_-;_-* "-"??_-;_-@_-</c:formatCode>
                <c:ptCount val="3"/>
                <c:pt idx="0">
                  <c:v>1841568</c:v>
                </c:pt>
                <c:pt idx="1">
                  <c:v>1104011</c:v>
                </c:pt>
                <c:pt idx="2">
                  <c:v>2945579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3F-4F8D-B90E-77541336358F}"/>
            </c:ext>
          </c:extLst>
        </c:ser>
        <c:ser>
          <c:idx val="1"/>
          <c:order val="1"/>
          <c:tx>
            <c:strRef>
              <c:f>'Count of uses'!$C$1</c:f>
              <c:strCache>
                <c:ptCount val="1"/>
                <c:pt idx="0">
                  <c:v>classic_bike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'Count of uses'!$A$2:$A$4</c:f>
              <c:strCache>
                <c:ptCount val="3"/>
                <c:pt idx="0">
                  <c:v>member</c:v>
                </c:pt>
                <c:pt idx="1">
                  <c:v>casual</c:v>
                </c:pt>
                <c:pt idx="2">
                  <c:v>total</c:v>
                </c:pt>
              </c:strCache>
            </c:strRef>
          </c:cat>
          <c:val>
            <c:numRef>
              <c:f>'Count of uses'!$C$2:$C$4</c:f>
              <c:numCache>
                <c:formatCode>_-* #\ ##0_-;\-* #\ ##0_-;_-* "-"??_-;_-@_-</c:formatCode>
                <c:ptCount val="3"/>
                <c:pt idx="0">
                  <c:v>1819130</c:v>
                </c:pt>
                <c:pt idx="1">
                  <c:v>876881</c:v>
                </c:pt>
                <c:pt idx="2">
                  <c:v>2696011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B3F-4F8D-B90E-77541336358F}"/>
            </c:ext>
          </c:extLst>
        </c:ser>
        <c:ser>
          <c:idx val="3"/>
          <c:order val="3"/>
          <c:tx>
            <c:strRef>
              <c:f>'Count of uses'!$E$1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57000">
                  <a:srgbClr val="FFFF00"/>
                </a:gs>
                <a:gs pos="0">
                  <a:srgbClr val="FFFF00"/>
                </a:gs>
                <a:gs pos="100000">
                  <a:srgbClr val="FFFF00"/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'Count of uses'!$A$2:$A$4</c:f>
              <c:strCache>
                <c:ptCount val="3"/>
                <c:pt idx="0">
                  <c:v>member</c:v>
                </c:pt>
                <c:pt idx="1">
                  <c:v>casual</c:v>
                </c:pt>
                <c:pt idx="2">
                  <c:v>total</c:v>
                </c:pt>
              </c:strCache>
            </c:strRef>
          </c:cat>
          <c:val>
            <c:numRef>
              <c:f>'Count of uses'!$E$2:$E$4</c:f>
              <c:numCache>
                <c:formatCode>_-* #\ ##0_-;\-* #\ ##0_-;_-* "-"??_-;_-@_-</c:formatCode>
                <c:ptCount val="3"/>
                <c:pt idx="0">
                  <c:v>3660698</c:v>
                </c:pt>
                <c:pt idx="1">
                  <c:v>2059179</c:v>
                </c:pt>
                <c:pt idx="2">
                  <c:v>5719877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B3F-4F8D-B90E-7754133635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520325135"/>
        <c:axId val="1520327055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'Count of uses'!$D$1</c15:sqref>
                        </c15:formulaRef>
                      </c:ext>
                    </c:extLst>
                    <c:strCache>
                      <c:ptCount val="1"/>
                      <c:pt idx="0">
                        <c:v>docked_bike</c:v>
                      </c:pt>
                    </c:strCache>
                  </c:strRef>
                </c:tx>
                <c:spPr>
                  <a:gradFill rotWithShape="1">
                    <a:gsLst>
                      <a:gs pos="0">
                        <a:schemeClr val="accent3">
                          <a:satMod val="103000"/>
                          <a:lumMod val="102000"/>
                          <a:tint val="94000"/>
                        </a:schemeClr>
                      </a:gs>
                      <a:gs pos="50000">
                        <a:schemeClr val="accent3">
                          <a:satMod val="110000"/>
                          <a:lumMod val="100000"/>
                          <a:shade val="100000"/>
                        </a:schemeClr>
                      </a:gs>
                      <a:gs pos="100000">
                        <a:schemeClr val="accent3">
                          <a:lumMod val="99000"/>
                          <a:satMod val="120000"/>
                          <a:shade val="78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  <a:sp3d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'Count of uses'!$A$2:$A$4</c15:sqref>
                        </c15:formulaRef>
                      </c:ext>
                    </c:extLst>
                    <c:strCache>
                      <c:ptCount val="3"/>
                      <c:pt idx="0">
                        <c:v>member</c:v>
                      </c:pt>
                      <c:pt idx="1">
                        <c:v>casual</c:v>
                      </c:pt>
                      <c:pt idx="2">
                        <c:v>total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'Count of uses'!$D$2:$D$4</c15:sqref>
                        </c15:formulaRef>
                      </c:ext>
                    </c:extLst>
                    <c:numCache>
                      <c:formatCode>_-* #\ ##0_-;\-* #\ ##0_-;_-* "-"??_-;_-@_-</c:formatCode>
                      <c:ptCount val="3"/>
                      <c:pt idx="0">
                        <c:v>0</c:v>
                      </c:pt>
                      <c:pt idx="1">
                        <c:v>78287</c:v>
                      </c:pt>
                      <c:pt idx="2">
                        <c:v>78287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CB3F-4F8D-B90E-77541336358F}"/>
                  </c:ext>
                </c:extLst>
              </c15:ser>
            </c15:filteredBarSeries>
          </c:ext>
        </c:extLst>
      </c:bar3DChart>
      <c:catAx>
        <c:axId val="15203251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20327055"/>
        <c:crosses val="autoZero"/>
        <c:auto val="1"/>
        <c:lblAlgn val="ctr"/>
        <c:lblOffset val="100"/>
        <c:noMultiLvlLbl val="0"/>
      </c:catAx>
      <c:valAx>
        <c:axId val="15203270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>
              <a:solidFill>
                <a:schemeClr val="tx2">
                  <a:lumMod val="5000"/>
                  <a:lumOff val="95000"/>
                </a:schemeClr>
              </a:solidFill>
            </a:ln>
            <a:effectLst/>
          </c:spPr>
        </c:minorGridlines>
        <c:numFmt formatCode="_-* #\ ##0_-;\-* #\ 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52032513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tx2">
                <a:lumMod val="15000"/>
                <a:lumOff val="8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Classic Vs Electric Total of use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lineChart>
        <c:grouping val="standard"/>
        <c:varyColors val="0"/>
        <c:ser>
          <c:idx val="2"/>
          <c:order val="2"/>
          <c:tx>
            <c:strRef>
              <c:f>'Count of uses'!$A$21</c:f>
              <c:strCache>
                <c:ptCount val="1"/>
                <c:pt idx="0">
                  <c:v>Classic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'Count of uses'!$B$18:$M$18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</c:strRef>
          </c:cat>
          <c:val>
            <c:numRef>
              <c:f>'Count of uses'!$B$21:$M$21</c:f>
              <c:numCache>
                <c:formatCode>General</c:formatCode>
                <c:ptCount val="12"/>
                <c:pt idx="0">
                  <c:v>90294</c:v>
                </c:pt>
                <c:pt idx="1">
                  <c:v>89888</c:v>
                </c:pt>
                <c:pt idx="2">
                  <c:v>107083</c:v>
                </c:pt>
                <c:pt idx="3">
                  <c:v>169738</c:v>
                </c:pt>
                <c:pt idx="4">
                  <c:v>269895</c:v>
                </c:pt>
                <c:pt idx="5">
                  <c:v>313546</c:v>
                </c:pt>
                <c:pt idx="6">
                  <c:v>362130</c:v>
                </c:pt>
                <c:pt idx="7">
                  <c:v>396961</c:v>
                </c:pt>
                <c:pt idx="8">
                  <c:v>347372</c:v>
                </c:pt>
                <c:pt idx="9">
                  <c:v>268363</c:v>
                </c:pt>
                <c:pt idx="10">
                  <c:v>176157</c:v>
                </c:pt>
                <c:pt idx="11">
                  <c:v>104584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4C7-4645-A7A1-36188281207D}"/>
            </c:ext>
          </c:extLst>
        </c:ser>
        <c:ser>
          <c:idx val="7"/>
          <c:order val="7"/>
          <c:tx>
            <c:strRef>
              <c:f>'Count of uses'!$A$26</c:f>
              <c:strCache>
                <c:ptCount val="1"/>
                <c:pt idx="0">
                  <c:v>Electric</c:v>
                </c:pt>
              </c:strCache>
            </c:strRef>
          </c:tx>
          <c:spPr>
            <a:ln w="2857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cat>
            <c:strRef>
              <c:f>'Count of uses'!$B$18:$M$18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</c:strRef>
          </c:cat>
          <c:val>
            <c:numRef>
              <c:f>'Count of uses'!$B$26:$M$26</c:f>
              <c:numCache>
                <c:formatCode>General</c:formatCode>
                <c:ptCount val="12"/>
                <c:pt idx="0">
                  <c:v>98269</c:v>
                </c:pt>
                <c:pt idx="1">
                  <c:v>98362</c:v>
                </c:pt>
                <c:pt idx="2">
                  <c:v>148575</c:v>
                </c:pt>
                <c:pt idx="3">
                  <c:v>247965</c:v>
                </c:pt>
                <c:pt idx="4">
                  <c:v>321840</c:v>
                </c:pt>
                <c:pt idx="5">
                  <c:v>391098</c:v>
                </c:pt>
                <c:pt idx="6">
                  <c:v>387096</c:v>
                </c:pt>
                <c:pt idx="7">
                  <c:v>358775</c:v>
                </c:pt>
                <c:pt idx="8">
                  <c:v>318999</c:v>
                </c:pt>
                <c:pt idx="9">
                  <c:v>268750</c:v>
                </c:pt>
                <c:pt idx="10">
                  <c:v>186361</c:v>
                </c:pt>
                <c:pt idx="11">
                  <c:v>119489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4C7-4645-A7A1-3618828120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5890368"/>
        <c:axId val="175878368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'Count of uses'!$A$19</c15:sqref>
                        </c15:formulaRef>
                      </c:ext>
                    </c:extLst>
                    <c:strCache>
                      <c:ptCount val="1"/>
                      <c:pt idx="0">
                        <c:v>Member Classic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>
                      <c:ext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'Count of uses'!$B$19:$M$19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76385</c:v>
                      </c:pt>
                      <c:pt idx="1">
                        <c:v>74354</c:v>
                      </c:pt>
                      <c:pt idx="2">
                        <c:v>87627</c:v>
                      </c:pt>
                      <c:pt idx="3">
                        <c:v>120839</c:v>
                      </c:pt>
                      <c:pt idx="4">
                        <c:v>177297</c:v>
                      </c:pt>
                      <c:pt idx="5">
                        <c:v>196952</c:v>
                      </c:pt>
                      <c:pt idx="6">
                        <c:v>219248</c:v>
                      </c:pt>
                      <c:pt idx="7">
                        <c:v>248367</c:v>
                      </c:pt>
                      <c:pt idx="8">
                        <c:v>215136</c:v>
                      </c:pt>
                      <c:pt idx="9">
                        <c:v>185197</c:v>
                      </c:pt>
                      <c:pt idx="10">
                        <c:v>133608</c:v>
                      </c:pt>
                      <c:pt idx="11">
                        <c:v>84120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84C7-4645-A7A1-36188281207D}"/>
                  </c:ext>
                </c:extLst>
              </c15:ser>
            </c15:filteredLineSeries>
            <c15:filteredLin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uses'!$A$20</c15:sqref>
                        </c15:formulaRef>
                      </c:ext>
                    </c:extLst>
                    <c:strCache>
                      <c:ptCount val="1"/>
                      <c:pt idx="0">
                        <c:v>Casual Classic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uses'!$B$20:$M$20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13909</c:v>
                      </c:pt>
                      <c:pt idx="1">
                        <c:v>15534</c:v>
                      </c:pt>
                      <c:pt idx="2">
                        <c:v>19456</c:v>
                      </c:pt>
                      <c:pt idx="3">
                        <c:v>48899</c:v>
                      </c:pt>
                      <c:pt idx="4">
                        <c:v>92598</c:v>
                      </c:pt>
                      <c:pt idx="5">
                        <c:v>116594</c:v>
                      </c:pt>
                      <c:pt idx="6">
                        <c:v>142882</c:v>
                      </c:pt>
                      <c:pt idx="7">
                        <c:v>148594</c:v>
                      </c:pt>
                      <c:pt idx="8">
                        <c:v>132236</c:v>
                      </c:pt>
                      <c:pt idx="9">
                        <c:v>83166</c:v>
                      </c:pt>
                      <c:pt idx="10">
                        <c:v>42549</c:v>
                      </c:pt>
                      <c:pt idx="11">
                        <c:v>20464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84C7-4645-A7A1-36188281207D}"/>
                  </c:ext>
                </c:extLst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uses'!$B$22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uses'!$C$22:$N$22</c15:sqref>
                        </c15:formulaRef>
                      </c:ext>
                    </c:extLst>
                    <c:numCache>
                      <c:formatCode>General</c:formatCode>
                      <c:ptCount val="12"/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84C7-4645-A7A1-36188281207D}"/>
                  </c:ext>
                </c:extLst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uses'!$A$23</c15:sqref>
                        </c15:formulaRef>
                      </c:ext>
                    </c:extLst>
                    <c:strCache>
                      <c:ptCount val="1"/>
                      <c:pt idx="0">
                        <c:v>electric_bike</c:v>
                      </c:pt>
                    </c:strCache>
                  </c:strRef>
                </c:tx>
                <c:spPr>
                  <a:ln w="28575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uses'!$B$23:$M$23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  <c:pt idx="10">
                        <c:v>0</c:v>
                      </c:pt>
                      <c:pt idx="11">
                        <c:v>0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84C7-4645-A7A1-36188281207D}"/>
                  </c:ext>
                </c:extLst>
              </c15:ser>
            </c15:filteredLineSeries>
            <c15:filteredLine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uses'!$A$24</c15:sqref>
                        </c15:formulaRef>
                      </c:ext>
                    </c:extLst>
                    <c:strCache>
                      <c:ptCount val="1"/>
                      <c:pt idx="0">
                        <c:v>Member Electric</c:v>
                      </c:pt>
                    </c:strCache>
                  </c:strRef>
                </c:tx>
                <c:spPr>
                  <a:ln w="28575" cap="rnd">
                    <a:solidFill>
                      <a:schemeClr val="accent6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uses'!$B$24:$M$24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73908</c:v>
                      </c:pt>
                      <c:pt idx="1">
                        <c:v>73075</c:v>
                      </c:pt>
                      <c:pt idx="2">
                        <c:v>108850</c:v>
                      </c:pt>
                      <c:pt idx="3">
                        <c:v>158466</c:v>
                      </c:pt>
                      <c:pt idx="4">
                        <c:v>193349</c:v>
                      </c:pt>
                      <c:pt idx="5">
                        <c:v>221436</c:v>
                      </c:pt>
                      <c:pt idx="6">
                        <c:v>217044</c:v>
                      </c:pt>
                      <c:pt idx="7">
                        <c:v>212196</c:v>
                      </c:pt>
                      <c:pt idx="8">
                        <c:v>189600</c:v>
                      </c:pt>
                      <c:pt idx="9">
                        <c:v>174845</c:v>
                      </c:pt>
                      <c:pt idx="10">
                        <c:v>130518</c:v>
                      </c:pt>
                      <c:pt idx="11">
                        <c:v>88281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84C7-4645-A7A1-36188281207D}"/>
                  </c:ext>
                </c:extLst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uses'!$A$25</c15:sqref>
                        </c15:formulaRef>
                      </c:ext>
                    </c:extLst>
                    <c:strCache>
                      <c:ptCount val="1"/>
                      <c:pt idx="0">
                        <c:v>Casual Electric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uses'!$B$25:$M$25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24361</c:v>
                      </c:pt>
                      <c:pt idx="1">
                        <c:v>25287</c:v>
                      </c:pt>
                      <c:pt idx="2">
                        <c:v>39725</c:v>
                      </c:pt>
                      <c:pt idx="3">
                        <c:v>89499</c:v>
                      </c:pt>
                      <c:pt idx="4">
                        <c:v>128491</c:v>
                      </c:pt>
                      <c:pt idx="5">
                        <c:v>169662</c:v>
                      </c:pt>
                      <c:pt idx="6">
                        <c:v>170052</c:v>
                      </c:pt>
                      <c:pt idx="7">
                        <c:v>146579</c:v>
                      </c:pt>
                      <c:pt idx="8">
                        <c:v>129399</c:v>
                      </c:pt>
                      <c:pt idx="9">
                        <c:v>93905</c:v>
                      </c:pt>
                      <c:pt idx="10">
                        <c:v>55843</c:v>
                      </c:pt>
                      <c:pt idx="11">
                        <c:v>31208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84C7-4645-A7A1-36188281207D}"/>
                  </c:ext>
                </c:extLst>
              </c15:ser>
            </c15:filteredLineSeries>
          </c:ext>
        </c:extLst>
      </c:lineChart>
      <c:catAx>
        <c:axId val="175890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75878368"/>
        <c:crosses val="autoZero"/>
        <c:auto val="1"/>
        <c:lblAlgn val="ctr"/>
        <c:lblOffset val="100"/>
        <c:noMultiLvlLbl val="0"/>
      </c:catAx>
      <c:valAx>
        <c:axId val="175878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758903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baseline="0"/>
              <a:t>Classic Vs Electric Bike per Users</a:t>
            </a:r>
            <a:endParaRPr lang="fr-FR"/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4"/>
          <c:order val="0"/>
          <c:tx>
            <c:strRef>
              <c:f>'Count of uses'!$A$19</c:f>
              <c:strCache>
                <c:ptCount val="1"/>
                <c:pt idx="0">
                  <c:v>Member Classic</c:v>
                </c:pt>
              </c:strCache>
            </c:strRef>
          </c:tx>
          <c:spPr>
            <a:ln>
              <a:solidFill>
                <a:srgbClr val="00B0F0"/>
              </a:solidFill>
            </a:ln>
          </c:spPr>
          <c:marker>
            <c:symbol val="square"/>
            <c:size val="5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</c:spPr>
          </c:marker>
          <c:cat>
            <c:strRef>
              <c:f>'Count of uses'!$B$18:$M$18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  <c:extLst/>
            </c:strRef>
          </c:cat>
          <c:val>
            <c:numRef>
              <c:f>'Count of uses'!$B$19:$M$19</c:f>
              <c:numCache>
                <c:formatCode>General</c:formatCode>
                <c:ptCount val="12"/>
                <c:pt idx="0">
                  <c:v>76385</c:v>
                </c:pt>
                <c:pt idx="1">
                  <c:v>74354</c:v>
                </c:pt>
                <c:pt idx="2">
                  <c:v>87627</c:v>
                </c:pt>
                <c:pt idx="3">
                  <c:v>120839</c:v>
                </c:pt>
                <c:pt idx="4">
                  <c:v>177297</c:v>
                </c:pt>
                <c:pt idx="5">
                  <c:v>196952</c:v>
                </c:pt>
                <c:pt idx="6">
                  <c:v>219248</c:v>
                </c:pt>
                <c:pt idx="7">
                  <c:v>248367</c:v>
                </c:pt>
                <c:pt idx="8">
                  <c:v>215136</c:v>
                </c:pt>
                <c:pt idx="9">
                  <c:v>185197</c:v>
                </c:pt>
                <c:pt idx="10">
                  <c:v>133608</c:v>
                </c:pt>
                <c:pt idx="11">
                  <c:v>84120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0-6BF5-4255-9549-CBF71B9D0E3C}"/>
            </c:ext>
          </c:extLst>
        </c:ser>
        <c:ser>
          <c:idx val="8"/>
          <c:order val="1"/>
          <c:tx>
            <c:strRef>
              <c:f>'Count of uses'!$A$20</c:f>
              <c:strCache>
                <c:ptCount val="1"/>
                <c:pt idx="0">
                  <c:v>Casual Classic</c:v>
                </c:pt>
              </c:strCache>
            </c:strRef>
          </c:tx>
          <c:spPr>
            <a:ln>
              <a:solidFill>
                <a:srgbClr val="92D050"/>
              </a:solidFill>
            </a:ln>
          </c:spPr>
          <c:marker>
            <c:symbol val="square"/>
            <c:size val="5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</c:spPr>
          </c:marker>
          <c:cat>
            <c:strRef>
              <c:f>'Count of uses'!$B$18:$M$18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  <c:extLst/>
            </c:strRef>
          </c:cat>
          <c:val>
            <c:numRef>
              <c:f>'Count of uses'!$B$20:$M$20</c:f>
              <c:numCache>
                <c:formatCode>General</c:formatCode>
                <c:ptCount val="12"/>
                <c:pt idx="0">
                  <c:v>13909</c:v>
                </c:pt>
                <c:pt idx="1">
                  <c:v>15534</c:v>
                </c:pt>
                <c:pt idx="2">
                  <c:v>19456</c:v>
                </c:pt>
                <c:pt idx="3">
                  <c:v>48899</c:v>
                </c:pt>
                <c:pt idx="4">
                  <c:v>92598</c:v>
                </c:pt>
                <c:pt idx="5">
                  <c:v>116594</c:v>
                </c:pt>
                <c:pt idx="6">
                  <c:v>142882</c:v>
                </c:pt>
                <c:pt idx="7">
                  <c:v>148594</c:v>
                </c:pt>
                <c:pt idx="8">
                  <c:v>132236</c:v>
                </c:pt>
                <c:pt idx="9">
                  <c:v>83166</c:v>
                </c:pt>
                <c:pt idx="10">
                  <c:v>42549</c:v>
                </c:pt>
                <c:pt idx="11">
                  <c:v>20464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1-6BF5-4255-9549-CBF71B9D0E3C}"/>
            </c:ext>
          </c:extLst>
        </c:ser>
        <c:ser>
          <c:idx val="11"/>
          <c:order val="4"/>
          <c:tx>
            <c:strRef>
              <c:f>'Count of uses'!$A$24</c:f>
              <c:strCache>
                <c:ptCount val="1"/>
                <c:pt idx="0">
                  <c:v>Member Electric</c:v>
                </c:pt>
              </c:strCache>
            </c:strRef>
          </c:tx>
          <c:spPr>
            <a:ln>
              <a:solidFill>
                <a:srgbClr val="0070C0"/>
              </a:solidFill>
            </a:ln>
          </c:spPr>
          <c:marker>
            <c:symbol val="square"/>
            <c:size val="5"/>
            <c:spPr>
              <a:solidFill>
                <a:srgbClr val="002060"/>
              </a:solidFill>
              <a:ln>
                <a:solidFill>
                  <a:srgbClr val="002060"/>
                </a:solidFill>
              </a:ln>
            </c:spPr>
          </c:marker>
          <c:cat>
            <c:strRef>
              <c:f>'Count of uses'!$B$18:$M$18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  <c:extLst/>
            </c:strRef>
          </c:cat>
          <c:val>
            <c:numRef>
              <c:f>'Count of uses'!$B$24:$M$24</c:f>
              <c:numCache>
                <c:formatCode>General</c:formatCode>
                <c:ptCount val="12"/>
                <c:pt idx="0">
                  <c:v>73908</c:v>
                </c:pt>
                <c:pt idx="1">
                  <c:v>73075</c:v>
                </c:pt>
                <c:pt idx="2">
                  <c:v>108850</c:v>
                </c:pt>
                <c:pt idx="3">
                  <c:v>158466</c:v>
                </c:pt>
                <c:pt idx="4">
                  <c:v>193349</c:v>
                </c:pt>
                <c:pt idx="5">
                  <c:v>221436</c:v>
                </c:pt>
                <c:pt idx="6">
                  <c:v>217044</c:v>
                </c:pt>
                <c:pt idx="7">
                  <c:v>212196</c:v>
                </c:pt>
                <c:pt idx="8">
                  <c:v>189600</c:v>
                </c:pt>
                <c:pt idx="9">
                  <c:v>174845</c:v>
                </c:pt>
                <c:pt idx="10">
                  <c:v>130518</c:v>
                </c:pt>
                <c:pt idx="11">
                  <c:v>88281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2-6BF5-4255-9549-CBF71B9D0E3C}"/>
            </c:ext>
          </c:extLst>
        </c:ser>
        <c:ser>
          <c:idx val="12"/>
          <c:order val="5"/>
          <c:tx>
            <c:strRef>
              <c:f>'Count of uses'!$A$25</c:f>
              <c:strCache>
                <c:ptCount val="1"/>
                <c:pt idx="0">
                  <c:v>Casual Electric</c:v>
                </c:pt>
              </c:strCache>
            </c:strRef>
          </c:tx>
          <c:spPr>
            <a:ln>
              <a:solidFill>
                <a:srgbClr val="00B050"/>
              </a:solidFill>
            </a:ln>
          </c:spPr>
          <c:marker>
            <c:symbol val="square"/>
            <c:size val="5"/>
            <c:spPr>
              <a:solidFill>
                <a:srgbClr val="002060"/>
              </a:solidFill>
              <a:ln>
                <a:solidFill>
                  <a:srgbClr val="002060"/>
                </a:solidFill>
              </a:ln>
            </c:spPr>
          </c:marker>
          <c:cat>
            <c:strRef>
              <c:f>'Count of uses'!$B$18:$M$18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  <c:extLst/>
            </c:strRef>
          </c:cat>
          <c:val>
            <c:numRef>
              <c:f>'Count of uses'!$B$25:$M$25</c:f>
              <c:numCache>
                <c:formatCode>General</c:formatCode>
                <c:ptCount val="12"/>
                <c:pt idx="0">
                  <c:v>24361</c:v>
                </c:pt>
                <c:pt idx="1">
                  <c:v>25287</c:v>
                </c:pt>
                <c:pt idx="2">
                  <c:v>39725</c:v>
                </c:pt>
                <c:pt idx="3">
                  <c:v>89499</c:v>
                </c:pt>
                <c:pt idx="4">
                  <c:v>128491</c:v>
                </c:pt>
                <c:pt idx="5">
                  <c:v>169662</c:v>
                </c:pt>
                <c:pt idx="6">
                  <c:v>170052</c:v>
                </c:pt>
                <c:pt idx="7">
                  <c:v>146579</c:v>
                </c:pt>
                <c:pt idx="8">
                  <c:v>129399</c:v>
                </c:pt>
                <c:pt idx="9">
                  <c:v>93905</c:v>
                </c:pt>
                <c:pt idx="10">
                  <c:v>55843</c:v>
                </c:pt>
                <c:pt idx="11">
                  <c:v>31208</c:v>
                </c:pt>
              </c:numCache>
              <c:extLst/>
            </c:numRef>
          </c:val>
          <c:smooth val="0"/>
          <c:extLst>
            <c:ext xmlns:c16="http://schemas.microsoft.com/office/drawing/2014/chart" uri="{C3380CC4-5D6E-409C-BE32-E72D297353CC}">
              <c16:uniqueId val="{00000003-6BF5-4255-9549-CBF71B9D0E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84016768"/>
        <c:axId val="784023968"/>
        <c:extLst>
          <c:ext xmlns:c15="http://schemas.microsoft.com/office/drawing/2012/chart" uri="{02D57815-91ED-43cb-92C2-25804820EDAC}">
            <c15:filteredLineSeries>
              <c15:ser>
                <c:idx val="9"/>
                <c:order val="2"/>
                <c:tx>
                  <c:strRef>
                    <c:extLst>
                      <c:ext uri="{02D57815-91ED-43cb-92C2-25804820EDAC}">
                        <c15:formulaRef>
                          <c15:sqref>'Count of uses'!$A$21</c15:sqref>
                        </c15:formulaRef>
                      </c:ext>
                    </c:extLst>
                    <c:strCache>
                      <c:ptCount val="1"/>
                      <c:pt idx="0">
                        <c:v>Classic</c:v>
                      </c:pt>
                    </c:strCache>
                  </c:strRef>
                </c:tx>
                <c:spPr>
                  <a:ln>
                    <a:solidFill>
                      <a:schemeClr val="accent5">
                        <a:lumMod val="75000"/>
                      </a:schemeClr>
                    </a:solidFill>
                  </a:ln>
                </c:spPr>
                <c:marker>
                  <c:symbol val="none"/>
                </c:marker>
                <c:cat>
                  <c:strRef>
                    <c:extLst>
                      <c:ext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'Count of uses'!$B$21:$M$21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90294</c:v>
                      </c:pt>
                      <c:pt idx="1">
                        <c:v>89888</c:v>
                      </c:pt>
                      <c:pt idx="2">
                        <c:v>107083</c:v>
                      </c:pt>
                      <c:pt idx="3">
                        <c:v>169738</c:v>
                      </c:pt>
                      <c:pt idx="4">
                        <c:v>269895</c:v>
                      </c:pt>
                      <c:pt idx="5">
                        <c:v>313546</c:v>
                      </c:pt>
                      <c:pt idx="6">
                        <c:v>362130</c:v>
                      </c:pt>
                      <c:pt idx="7">
                        <c:v>396961</c:v>
                      </c:pt>
                      <c:pt idx="8">
                        <c:v>347372</c:v>
                      </c:pt>
                      <c:pt idx="9">
                        <c:v>268363</c:v>
                      </c:pt>
                      <c:pt idx="10">
                        <c:v>176157</c:v>
                      </c:pt>
                      <c:pt idx="11">
                        <c:v>104584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4-6BF5-4255-9549-CBF71B9D0E3C}"/>
                  </c:ext>
                </c:extLst>
              </c15:ser>
            </c15:filteredLineSeries>
            <c15:filteredLineSeries>
              <c15:ser>
                <c:idx val="10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uses'!$B$22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('Count of uses'!$C$22:$N$22,'Count of uses'!$P$22)</c15:sqref>
                        </c15:formulaRef>
                      </c:ext>
                    </c:extLst>
                    <c:numCache>
                      <c:formatCode>General</c:formatCode>
                      <c:ptCount val="13"/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6BF5-4255-9549-CBF71B9D0E3C}"/>
                  </c:ext>
                </c:extLst>
              </c15:ser>
            </c15:filteredLineSeries>
            <c15:filteredLineSeries>
              <c15:ser>
                <c:idx val="13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uses'!$A$26</c15:sqref>
                        </c15:formulaRef>
                      </c:ext>
                    </c:extLst>
                    <c:strCache>
                      <c:ptCount val="1"/>
                      <c:pt idx="0">
                        <c:v>Electric</c:v>
                      </c:pt>
                    </c:strCache>
                  </c:strRef>
                </c:tx>
                <c:spPr>
                  <a:ln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uses'!$B$26:$M$26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98269</c:v>
                      </c:pt>
                      <c:pt idx="1">
                        <c:v>98362</c:v>
                      </c:pt>
                      <c:pt idx="2">
                        <c:v>148575</c:v>
                      </c:pt>
                      <c:pt idx="3">
                        <c:v>247965</c:v>
                      </c:pt>
                      <c:pt idx="4">
                        <c:v>321840</c:v>
                      </c:pt>
                      <c:pt idx="5">
                        <c:v>391098</c:v>
                      </c:pt>
                      <c:pt idx="6">
                        <c:v>387096</c:v>
                      </c:pt>
                      <c:pt idx="7">
                        <c:v>358775</c:v>
                      </c:pt>
                      <c:pt idx="8">
                        <c:v>318999</c:v>
                      </c:pt>
                      <c:pt idx="9">
                        <c:v>268750</c:v>
                      </c:pt>
                      <c:pt idx="10">
                        <c:v>186361</c:v>
                      </c:pt>
                      <c:pt idx="11">
                        <c:v>119489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6BF5-4255-9549-CBF71B9D0E3C}"/>
                  </c:ext>
                </c:extLst>
              </c15:ser>
            </c15:filteredLineSeries>
            <c15:filteredLineSeries>
              <c15:ser>
                <c:idx val="0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uses'!$A$19</c15:sqref>
                        </c15:formulaRef>
                      </c:ext>
                    </c:extLst>
                    <c:strCache>
                      <c:ptCount val="1"/>
                      <c:pt idx="0">
                        <c:v>Member Classic</c:v>
                      </c:pt>
                    </c:strCache>
                  </c:strRef>
                </c:tx>
                <c:spPr>
                  <a:ln w="28575" cap="rnd">
                    <a:solidFill>
                      <a:schemeClr val="accent6">
                        <a:lumMod val="60000"/>
                        <a:lumOff val="4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uses'!$B$19:$M$19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76385</c:v>
                      </c:pt>
                      <c:pt idx="1">
                        <c:v>74354</c:v>
                      </c:pt>
                      <c:pt idx="2">
                        <c:v>87627</c:v>
                      </c:pt>
                      <c:pt idx="3">
                        <c:v>120839</c:v>
                      </c:pt>
                      <c:pt idx="4">
                        <c:v>177297</c:v>
                      </c:pt>
                      <c:pt idx="5">
                        <c:v>196952</c:v>
                      </c:pt>
                      <c:pt idx="6">
                        <c:v>219248</c:v>
                      </c:pt>
                      <c:pt idx="7">
                        <c:v>248367</c:v>
                      </c:pt>
                      <c:pt idx="8">
                        <c:v>215136</c:v>
                      </c:pt>
                      <c:pt idx="9">
                        <c:v>185197</c:v>
                      </c:pt>
                      <c:pt idx="10">
                        <c:v>133608</c:v>
                      </c:pt>
                      <c:pt idx="11">
                        <c:v>84120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6BF5-4255-9549-CBF71B9D0E3C}"/>
                  </c:ext>
                </c:extLst>
              </c15:ser>
            </c15:filteredLineSeries>
            <c15:filteredLineSeries>
              <c15:ser>
                <c:idx val="1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uses'!$A$20</c15:sqref>
                        </c15:formulaRef>
                      </c:ext>
                    </c:extLst>
                    <c:strCache>
                      <c:ptCount val="1"/>
                      <c:pt idx="0">
                        <c:v>Casual Classic</c:v>
                      </c:pt>
                    </c:strCache>
                  </c:strRef>
                </c:tx>
                <c:spPr>
                  <a:ln w="28575" cap="rnd">
                    <a:solidFill>
                      <a:schemeClr val="accent4">
                        <a:lumMod val="40000"/>
                        <a:lumOff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uses'!$B$20:$M$20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13909</c:v>
                      </c:pt>
                      <c:pt idx="1">
                        <c:v>15534</c:v>
                      </c:pt>
                      <c:pt idx="2">
                        <c:v>19456</c:v>
                      </c:pt>
                      <c:pt idx="3">
                        <c:v>48899</c:v>
                      </c:pt>
                      <c:pt idx="4">
                        <c:v>92598</c:v>
                      </c:pt>
                      <c:pt idx="5">
                        <c:v>116594</c:v>
                      </c:pt>
                      <c:pt idx="6">
                        <c:v>142882</c:v>
                      </c:pt>
                      <c:pt idx="7">
                        <c:v>148594</c:v>
                      </c:pt>
                      <c:pt idx="8">
                        <c:v>132236</c:v>
                      </c:pt>
                      <c:pt idx="9">
                        <c:v>83166</c:v>
                      </c:pt>
                      <c:pt idx="10">
                        <c:v>42549</c:v>
                      </c:pt>
                      <c:pt idx="11">
                        <c:v>20464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6BF5-4255-9549-CBF71B9D0E3C}"/>
                  </c:ext>
                </c:extLst>
              </c15:ser>
            </c15:filteredLineSeries>
            <c15:filteredLineSeries>
              <c15:ser>
                <c:idx val="2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uses'!$A$21</c15:sqref>
                        </c15:formulaRef>
                      </c:ext>
                    </c:extLst>
                    <c:strCache>
                      <c:ptCount val="1"/>
                      <c:pt idx="0">
                        <c:v>Classic</c:v>
                      </c:pt>
                    </c:strCache>
                  </c:strRef>
                </c:tx>
                <c:spPr>
                  <a:ln w="28575" cap="rnd">
                    <a:solidFill>
                      <a:schemeClr val="accent5">
                        <a:lumMod val="75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uses'!$B$21:$M$21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90294</c:v>
                      </c:pt>
                      <c:pt idx="1">
                        <c:v>89888</c:v>
                      </c:pt>
                      <c:pt idx="2">
                        <c:v>107083</c:v>
                      </c:pt>
                      <c:pt idx="3">
                        <c:v>169738</c:v>
                      </c:pt>
                      <c:pt idx="4">
                        <c:v>269895</c:v>
                      </c:pt>
                      <c:pt idx="5">
                        <c:v>313546</c:v>
                      </c:pt>
                      <c:pt idx="6">
                        <c:v>362130</c:v>
                      </c:pt>
                      <c:pt idx="7">
                        <c:v>396961</c:v>
                      </c:pt>
                      <c:pt idx="8">
                        <c:v>347372</c:v>
                      </c:pt>
                      <c:pt idx="9">
                        <c:v>268363</c:v>
                      </c:pt>
                      <c:pt idx="10">
                        <c:v>176157</c:v>
                      </c:pt>
                      <c:pt idx="11">
                        <c:v>104584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6BF5-4255-9549-CBF71B9D0E3C}"/>
                  </c:ext>
                </c:extLst>
              </c15:ser>
            </c15:filteredLineSeries>
            <c15:filteredLineSeries>
              <c15:ser>
                <c:idx val="3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uses'!$B$22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uses'!$C$22:$N$22</c15:sqref>
                        </c15:formulaRef>
                      </c:ext>
                    </c:extLst>
                    <c:numCache>
                      <c:formatCode>General</c:formatCode>
                      <c:ptCount val="12"/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6BF5-4255-9549-CBF71B9D0E3C}"/>
                  </c:ext>
                </c:extLst>
              </c15:ser>
            </c15:filteredLineSeries>
            <c15:filteredLineSeries>
              <c15:ser>
                <c:idx val="5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uses'!$A$24</c15:sqref>
                        </c15:formulaRef>
                      </c:ext>
                    </c:extLst>
                    <c:strCache>
                      <c:ptCount val="1"/>
                      <c:pt idx="0">
                        <c:v>Member Electric</c:v>
                      </c:pt>
                    </c:strCache>
                  </c:strRef>
                </c:tx>
                <c:spPr>
                  <a:ln w="28575" cap="rnd">
                    <a:solidFill>
                      <a:schemeClr val="accent6">
                        <a:lumMod val="75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uses'!$B$24:$M$24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73908</c:v>
                      </c:pt>
                      <c:pt idx="1">
                        <c:v>73075</c:v>
                      </c:pt>
                      <c:pt idx="2">
                        <c:v>108850</c:v>
                      </c:pt>
                      <c:pt idx="3">
                        <c:v>158466</c:v>
                      </c:pt>
                      <c:pt idx="4">
                        <c:v>193349</c:v>
                      </c:pt>
                      <c:pt idx="5">
                        <c:v>221436</c:v>
                      </c:pt>
                      <c:pt idx="6">
                        <c:v>217044</c:v>
                      </c:pt>
                      <c:pt idx="7">
                        <c:v>212196</c:v>
                      </c:pt>
                      <c:pt idx="8">
                        <c:v>189600</c:v>
                      </c:pt>
                      <c:pt idx="9">
                        <c:v>174845</c:v>
                      </c:pt>
                      <c:pt idx="10">
                        <c:v>130518</c:v>
                      </c:pt>
                      <c:pt idx="11">
                        <c:v>88281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6BF5-4255-9549-CBF71B9D0E3C}"/>
                  </c:ext>
                </c:extLst>
              </c15:ser>
            </c15:filteredLineSeries>
            <c15:filteredLineSeries>
              <c15:ser>
                <c:idx val="6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uses'!$A$25</c15:sqref>
                        </c15:formulaRef>
                      </c:ext>
                    </c:extLst>
                    <c:strCache>
                      <c:ptCount val="1"/>
                      <c:pt idx="0">
                        <c:v>Casual Electric</c:v>
                      </c:pt>
                    </c:strCache>
                  </c:strRef>
                </c:tx>
                <c:spPr>
                  <a:ln w="28575" cap="rnd">
                    <a:solidFill>
                      <a:schemeClr val="accent4">
                        <a:lumMod val="75000"/>
                        <a:alpha val="98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uses'!$B$25:$M$25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24361</c:v>
                      </c:pt>
                      <c:pt idx="1">
                        <c:v>25287</c:v>
                      </c:pt>
                      <c:pt idx="2">
                        <c:v>39725</c:v>
                      </c:pt>
                      <c:pt idx="3">
                        <c:v>89499</c:v>
                      </c:pt>
                      <c:pt idx="4">
                        <c:v>128491</c:v>
                      </c:pt>
                      <c:pt idx="5">
                        <c:v>169662</c:v>
                      </c:pt>
                      <c:pt idx="6">
                        <c:v>170052</c:v>
                      </c:pt>
                      <c:pt idx="7">
                        <c:v>146579</c:v>
                      </c:pt>
                      <c:pt idx="8">
                        <c:v>129399</c:v>
                      </c:pt>
                      <c:pt idx="9">
                        <c:v>93905</c:v>
                      </c:pt>
                      <c:pt idx="10">
                        <c:v>55843</c:v>
                      </c:pt>
                      <c:pt idx="11">
                        <c:v>31208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6BF5-4255-9549-CBF71B9D0E3C}"/>
                  </c:ext>
                </c:extLst>
              </c15:ser>
            </c15:filteredLineSeries>
            <c15:filteredLineSeries>
              <c15:ser>
                <c:idx val="7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uses'!$A$26</c15:sqref>
                        </c15:formulaRef>
                      </c:ext>
                    </c:extLst>
                    <c:strCache>
                      <c:ptCount val="1"/>
                      <c:pt idx="0">
                        <c:v>Electric</c:v>
                      </c:pt>
                    </c:strCache>
                  </c:strRef>
                </c:tx>
                <c:spPr>
                  <a:ln w="28575" cap="rnd">
                    <a:solidFill>
                      <a:schemeClr val="accent5">
                        <a:lumMod val="60000"/>
                        <a:lumOff val="4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uses'!$B$18:$M$18</c15:sqref>
                        </c15:formulaRef>
                      </c:ext>
                    </c:extLst>
                    <c:strCache>
                      <c:ptCount val="12"/>
                      <c:pt idx="0">
                        <c:v>January</c:v>
                      </c:pt>
                      <c:pt idx="1">
                        <c:v>February</c:v>
                      </c:pt>
                      <c:pt idx="2">
                        <c:v>March</c:v>
                      </c:pt>
                      <c:pt idx="3">
                        <c:v>April</c:v>
                      </c:pt>
                      <c:pt idx="4">
                        <c:v>May</c:v>
                      </c:pt>
                      <c:pt idx="5">
                        <c:v>June</c:v>
                      </c:pt>
                      <c:pt idx="6">
                        <c:v>July</c:v>
                      </c:pt>
                      <c:pt idx="7">
                        <c:v>August</c:v>
                      </c:pt>
                      <c:pt idx="8">
                        <c:v>September</c:v>
                      </c:pt>
                      <c:pt idx="9">
                        <c:v>October</c:v>
                      </c:pt>
                      <c:pt idx="10">
                        <c:v>November</c:v>
                      </c:pt>
                      <c:pt idx="11">
                        <c:v>December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'Count of uses'!$B$26:$M$26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98269</c:v>
                      </c:pt>
                      <c:pt idx="1">
                        <c:v>98362</c:v>
                      </c:pt>
                      <c:pt idx="2">
                        <c:v>148575</c:v>
                      </c:pt>
                      <c:pt idx="3">
                        <c:v>247965</c:v>
                      </c:pt>
                      <c:pt idx="4">
                        <c:v>321840</c:v>
                      </c:pt>
                      <c:pt idx="5">
                        <c:v>391098</c:v>
                      </c:pt>
                      <c:pt idx="6">
                        <c:v>387096</c:v>
                      </c:pt>
                      <c:pt idx="7">
                        <c:v>358775</c:v>
                      </c:pt>
                      <c:pt idx="8">
                        <c:v>318999</c:v>
                      </c:pt>
                      <c:pt idx="9">
                        <c:v>268750</c:v>
                      </c:pt>
                      <c:pt idx="10">
                        <c:v>186361</c:v>
                      </c:pt>
                      <c:pt idx="11">
                        <c:v>119489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6BF5-4255-9549-CBF71B9D0E3C}"/>
                  </c:ext>
                </c:extLst>
              </c15:ser>
            </c15:filteredLineSeries>
          </c:ext>
        </c:extLst>
      </c:lineChart>
      <c:catAx>
        <c:axId val="784016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84023968"/>
        <c:crosses val="autoZero"/>
        <c:auto val="1"/>
        <c:lblAlgn val="ctr"/>
        <c:lblOffset val="100"/>
        <c:noMultiLvlLbl val="0"/>
      </c:catAx>
      <c:valAx>
        <c:axId val="784023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84016768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/>
      </a:pPr>
      <a:endParaRPr lang="fr-F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'Times&amp;Days'!$A$2</c:f>
              <c:strCache>
                <c:ptCount val="1"/>
                <c:pt idx="0">
                  <c:v>member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cat>
            <c:strRef>
              <c:f>'Times&amp;Days'!$B$1:$H$1</c:f>
              <c:strCache>
                <c:ptCount val="7"/>
                <c:pt idx="0">
                  <c:v>lundi</c:v>
                </c:pt>
                <c:pt idx="1">
                  <c:v>mardi</c:v>
                </c:pt>
                <c:pt idx="2">
                  <c:v>mercredi</c:v>
                </c:pt>
                <c:pt idx="3">
                  <c:v>jeudi</c:v>
                </c:pt>
                <c:pt idx="4">
                  <c:v>vendredi</c:v>
                </c:pt>
                <c:pt idx="5">
                  <c:v>samedi</c:v>
                </c:pt>
                <c:pt idx="6">
                  <c:v>dimanche</c:v>
                </c:pt>
              </c:strCache>
            </c:strRef>
          </c:cat>
          <c:val>
            <c:numRef>
              <c:f>'Times&amp;Days'!$B$2:$H$2</c:f>
              <c:numCache>
                <c:formatCode>_-* #\ ##0_-;\-* #\ ##0_-;_-* "-"??_-;_-@_-</c:formatCode>
                <c:ptCount val="7"/>
                <c:pt idx="0">
                  <c:v>494672</c:v>
                </c:pt>
                <c:pt idx="1">
                  <c:v>576691</c:v>
                </c:pt>
                <c:pt idx="2">
                  <c:v>586298</c:v>
                </c:pt>
                <c:pt idx="3">
                  <c:v>589213</c:v>
                </c:pt>
                <c:pt idx="4">
                  <c:v>531036</c:v>
                </c:pt>
                <c:pt idx="5">
                  <c:v>472531</c:v>
                </c:pt>
                <c:pt idx="6">
                  <c:v>410257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AA-48C1-A2B6-C024099690BF}"/>
            </c:ext>
          </c:extLst>
        </c:ser>
        <c:ser>
          <c:idx val="1"/>
          <c:order val="1"/>
          <c:tx>
            <c:strRef>
              <c:f>'Times&amp;Days'!$A$3</c:f>
              <c:strCache>
                <c:ptCount val="1"/>
                <c:pt idx="0">
                  <c:v>casual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'Times&amp;Days'!$B$1:$H$1</c:f>
              <c:strCache>
                <c:ptCount val="7"/>
                <c:pt idx="0">
                  <c:v>lundi</c:v>
                </c:pt>
                <c:pt idx="1">
                  <c:v>mardi</c:v>
                </c:pt>
                <c:pt idx="2">
                  <c:v>mercredi</c:v>
                </c:pt>
                <c:pt idx="3">
                  <c:v>jeudi</c:v>
                </c:pt>
                <c:pt idx="4">
                  <c:v>vendredi</c:v>
                </c:pt>
                <c:pt idx="5">
                  <c:v>samedi</c:v>
                </c:pt>
                <c:pt idx="6">
                  <c:v>dimanche</c:v>
                </c:pt>
              </c:strCache>
            </c:strRef>
          </c:cat>
          <c:val>
            <c:numRef>
              <c:f>'Times&amp;Days'!$B$3:$H$3</c:f>
              <c:numCache>
                <c:formatCode>_-* #\ ##0_-;\-* #\ ##0_-;_-* "-"??_-;_-@_-</c:formatCode>
                <c:ptCount val="7"/>
                <c:pt idx="0">
                  <c:v>235952</c:v>
                </c:pt>
                <c:pt idx="1">
                  <c:v>246304</c:v>
                </c:pt>
                <c:pt idx="2">
                  <c:v>249045</c:v>
                </c:pt>
                <c:pt idx="3">
                  <c:v>270251</c:v>
                </c:pt>
                <c:pt idx="4">
                  <c:v>310314</c:v>
                </c:pt>
                <c:pt idx="5">
                  <c:v>409417</c:v>
                </c:pt>
                <c:pt idx="6">
                  <c:v>337896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AA-48C1-A2B6-C024099690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65240383"/>
        <c:axId val="1765233663"/>
      </c:barChart>
      <c:lineChart>
        <c:grouping val="standard"/>
        <c:varyColors val="0"/>
        <c:ser>
          <c:idx val="2"/>
          <c:order val="2"/>
          <c:tx>
            <c:strRef>
              <c:f>'Times&amp;Days'!$A$4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none"/>
          </c:marker>
          <c:cat>
            <c:strRef>
              <c:f>'Times&amp;Days'!$B$1:$H$1</c:f>
              <c:strCache>
                <c:ptCount val="7"/>
                <c:pt idx="0">
                  <c:v>lundi</c:v>
                </c:pt>
                <c:pt idx="1">
                  <c:v>mardi</c:v>
                </c:pt>
                <c:pt idx="2">
                  <c:v>mercredi</c:v>
                </c:pt>
                <c:pt idx="3">
                  <c:v>jeudi</c:v>
                </c:pt>
                <c:pt idx="4">
                  <c:v>vendredi</c:v>
                </c:pt>
                <c:pt idx="5">
                  <c:v>samedi</c:v>
                </c:pt>
                <c:pt idx="6">
                  <c:v>dimanche</c:v>
                </c:pt>
              </c:strCache>
            </c:strRef>
          </c:cat>
          <c:val>
            <c:numRef>
              <c:f>'Times&amp;Days'!$B$4:$H$4</c:f>
              <c:numCache>
                <c:formatCode>_-* #\ ##0_-;\-* #\ ##0_-;_-* "-"??_-;_-@_-</c:formatCode>
                <c:ptCount val="7"/>
                <c:pt idx="0">
                  <c:v>730624</c:v>
                </c:pt>
                <c:pt idx="1">
                  <c:v>822995</c:v>
                </c:pt>
                <c:pt idx="2">
                  <c:v>835343</c:v>
                </c:pt>
                <c:pt idx="3">
                  <c:v>859464</c:v>
                </c:pt>
                <c:pt idx="4">
                  <c:v>841350</c:v>
                </c:pt>
                <c:pt idx="5">
                  <c:v>881948</c:v>
                </c:pt>
                <c:pt idx="6">
                  <c:v>748153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EAA-48C1-A2B6-C024099690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65240383"/>
        <c:axId val="1765233663"/>
      </c:lineChart>
      <c:catAx>
        <c:axId val="1765240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765233663"/>
        <c:crosses val="autoZero"/>
        <c:auto val="1"/>
        <c:lblAlgn val="ctr"/>
        <c:lblOffset val="100"/>
        <c:noMultiLvlLbl val="0"/>
      </c:catAx>
      <c:valAx>
        <c:axId val="1765233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\ ##0_-;\-* #\ 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7652403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'Times&amp;Days'!$A$40</c:f>
              <c:strCache>
                <c:ptCount val="1"/>
                <c:pt idx="0">
                  <c:v>member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F0"/>
              </a:solidFill>
              <a:ln w="9525">
                <a:solidFill>
                  <a:srgbClr val="00B0F0"/>
                </a:solidFill>
              </a:ln>
              <a:effectLst/>
            </c:spPr>
          </c:marker>
          <c:cat>
            <c:strRef>
              <c:f>'Times&amp;Days'!$B$39:$I$39</c:f>
              <c:strCache>
                <c:ptCount val="8"/>
                <c:pt idx="0">
                  <c:v>00:00 - 03:00</c:v>
                </c:pt>
                <c:pt idx="1">
                  <c:v>03:00 - 06:00</c:v>
                </c:pt>
                <c:pt idx="2">
                  <c:v>06:00 - 09:00</c:v>
                </c:pt>
                <c:pt idx="3">
                  <c:v>09:00 - 12:00</c:v>
                </c:pt>
                <c:pt idx="4">
                  <c:v>12:00 - 15:00</c:v>
                </c:pt>
                <c:pt idx="5">
                  <c:v>15:00 - 18:00</c:v>
                </c:pt>
                <c:pt idx="6">
                  <c:v>18:00 - 21:00</c:v>
                </c:pt>
                <c:pt idx="7">
                  <c:v>21:00 - 24:00</c:v>
                </c:pt>
              </c:strCache>
            </c:strRef>
          </c:cat>
          <c:val>
            <c:numRef>
              <c:f>'Times&amp;Days'!$B$40:$I$40</c:f>
              <c:numCache>
                <c:formatCode>_-* #\ ##0_-;\-* #\ ##0_-;_-* "-"??_-;_-@_-</c:formatCode>
                <c:ptCount val="8"/>
                <c:pt idx="0">
                  <c:v>68994</c:v>
                </c:pt>
                <c:pt idx="1">
                  <c:v>50858</c:v>
                </c:pt>
                <c:pt idx="2">
                  <c:v>544139</c:v>
                </c:pt>
                <c:pt idx="3">
                  <c:v>490139</c:v>
                </c:pt>
                <c:pt idx="4">
                  <c:v>600584</c:v>
                </c:pt>
                <c:pt idx="5">
                  <c:v>966357</c:v>
                </c:pt>
                <c:pt idx="6">
                  <c:v>677418</c:v>
                </c:pt>
                <c:pt idx="7">
                  <c:v>262209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199-4DF6-96FD-B48FBFA8B303}"/>
            </c:ext>
          </c:extLst>
        </c:ser>
        <c:ser>
          <c:idx val="1"/>
          <c:order val="1"/>
          <c:tx>
            <c:strRef>
              <c:f>'Times&amp;Days'!$A$41</c:f>
              <c:strCache>
                <c:ptCount val="1"/>
                <c:pt idx="0">
                  <c:v>casual</c:v>
                </c:pt>
              </c:strCache>
            </c:strRef>
          </c:tx>
          <c:spPr>
            <a:ln w="28575" cap="rnd">
              <a:solidFill>
                <a:srgbClr val="00B050">
                  <a:alpha val="98000"/>
                </a:srgb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strRef>
              <c:f>'Times&amp;Days'!$B$39:$I$39</c:f>
              <c:strCache>
                <c:ptCount val="8"/>
                <c:pt idx="0">
                  <c:v>00:00 - 03:00</c:v>
                </c:pt>
                <c:pt idx="1">
                  <c:v>03:00 - 06:00</c:v>
                </c:pt>
                <c:pt idx="2">
                  <c:v>06:00 - 09:00</c:v>
                </c:pt>
                <c:pt idx="3">
                  <c:v>09:00 - 12:00</c:v>
                </c:pt>
                <c:pt idx="4">
                  <c:v>12:00 - 15:00</c:v>
                </c:pt>
                <c:pt idx="5">
                  <c:v>15:00 - 18:00</c:v>
                </c:pt>
                <c:pt idx="6">
                  <c:v>18:00 - 21:00</c:v>
                </c:pt>
                <c:pt idx="7">
                  <c:v>21:00 - 24:00</c:v>
                </c:pt>
              </c:strCache>
            </c:strRef>
          </c:cat>
          <c:val>
            <c:numRef>
              <c:f>'Times&amp;Days'!$B$41:$I$41</c:f>
              <c:numCache>
                <c:formatCode>_-* #\ ##0_-;\-* #\ ##0_-;_-* "-"??_-;_-@_-</c:formatCode>
                <c:ptCount val="8"/>
                <c:pt idx="0">
                  <c:v>75281</c:v>
                </c:pt>
                <c:pt idx="1">
                  <c:v>25342</c:v>
                </c:pt>
                <c:pt idx="2">
                  <c:v>153851</c:v>
                </c:pt>
                <c:pt idx="3">
                  <c:v>267135</c:v>
                </c:pt>
                <c:pt idx="4">
                  <c:v>410166</c:v>
                </c:pt>
                <c:pt idx="5">
                  <c:v>541052</c:v>
                </c:pt>
                <c:pt idx="6">
                  <c:v>391393</c:v>
                </c:pt>
                <c:pt idx="7">
                  <c:v>194959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199-4DF6-96FD-B48FBFA8B303}"/>
            </c:ext>
          </c:extLst>
        </c:ser>
        <c:ser>
          <c:idx val="2"/>
          <c:order val="2"/>
          <c:tx>
            <c:strRef>
              <c:f>'Times&amp;Days'!$A$42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rgbClr val="FFFF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FF00"/>
              </a:solidFill>
              <a:ln w="9525">
                <a:solidFill>
                  <a:srgbClr val="FFFF00"/>
                </a:solidFill>
              </a:ln>
              <a:effectLst/>
            </c:spPr>
          </c:marker>
          <c:cat>
            <c:strRef>
              <c:f>'Times&amp;Days'!$B$39:$I$39</c:f>
              <c:strCache>
                <c:ptCount val="8"/>
                <c:pt idx="0">
                  <c:v>00:00 - 03:00</c:v>
                </c:pt>
                <c:pt idx="1">
                  <c:v>03:00 - 06:00</c:v>
                </c:pt>
                <c:pt idx="2">
                  <c:v>06:00 - 09:00</c:v>
                </c:pt>
                <c:pt idx="3">
                  <c:v>09:00 - 12:00</c:v>
                </c:pt>
                <c:pt idx="4">
                  <c:v>12:00 - 15:00</c:v>
                </c:pt>
                <c:pt idx="5">
                  <c:v>15:00 - 18:00</c:v>
                </c:pt>
                <c:pt idx="6">
                  <c:v>18:00 - 21:00</c:v>
                </c:pt>
                <c:pt idx="7">
                  <c:v>21:00 - 24:00</c:v>
                </c:pt>
              </c:strCache>
            </c:strRef>
          </c:cat>
          <c:val>
            <c:numRef>
              <c:f>'Times&amp;Days'!$B$42:$I$42</c:f>
              <c:numCache>
                <c:formatCode>_-* #\ ##0_-;\-* #\ ##0_-;_-* "-"??_-;_-@_-</c:formatCode>
                <c:ptCount val="8"/>
                <c:pt idx="0">
                  <c:v>144275</c:v>
                </c:pt>
                <c:pt idx="1">
                  <c:v>76200</c:v>
                </c:pt>
                <c:pt idx="2">
                  <c:v>697990</c:v>
                </c:pt>
                <c:pt idx="3">
                  <c:v>757274</c:v>
                </c:pt>
                <c:pt idx="4">
                  <c:v>1010750</c:v>
                </c:pt>
                <c:pt idx="5">
                  <c:v>1507409</c:v>
                </c:pt>
                <c:pt idx="6">
                  <c:v>1068811</c:v>
                </c:pt>
                <c:pt idx="7">
                  <c:v>457168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199-4DF6-96FD-B48FBFA8B3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17119456"/>
        <c:axId val="1317112256"/>
      </c:lineChart>
      <c:catAx>
        <c:axId val="1317119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17112256"/>
        <c:crosses val="autoZero"/>
        <c:auto val="1"/>
        <c:lblAlgn val="ctr"/>
        <c:lblOffset val="100"/>
        <c:noMultiLvlLbl val="0"/>
      </c:catAx>
      <c:valAx>
        <c:axId val="1317112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\ ##0_-;\-* #\ 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17119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/>
              <a:t>Total Duration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tx>
            <c:strRef>
              <c:f>Duration!$A$52</c:f>
              <c:strCache>
                <c:ptCount val="1"/>
                <c:pt idx="0">
                  <c:v>Member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  <a:sp3d/>
          </c:spPr>
          <c:invertIfNegative val="0"/>
          <c:cat>
            <c:strRef>
              <c:f>Duration!$B$51:$D$51</c:f>
              <c:strCache>
                <c:ptCount val="3"/>
                <c:pt idx="0">
                  <c:v>electric_bike</c:v>
                </c:pt>
                <c:pt idx="1">
                  <c:v>classic_bike</c:v>
                </c:pt>
                <c:pt idx="2">
                  <c:v>total</c:v>
                </c:pt>
              </c:strCache>
            </c:strRef>
          </c:cat>
          <c:val>
            <c:numRef>
              <c:f>Duration!$B$52:$D$52</c:f>
              <c:numCache>
                <c:formatCode>[h]:mm:ss;@</c:formatCode>
                <c:ptCount val="3"/>
                <c:pt idx="0">
                  <c:v>14240.925474530028</c:v>
                </c:pt>
                <c:pt idx="1">
                  <c:v>17569.436307867807</c:v>
                </c:pt>
                <c:pt idx="2">
                  <c:v>31810.361782397835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B8-4529-80A6-2242B3EDC3FF}"/>
            </c:ext>
          </c:extLst>
        </c:ser>
        <c:ser>
          <c:idx val="1"/>
          <c:order val="1"/>
          <c:tx>
            <c:strRef>
              <c:f>Duration!$A$53</c:f>
              <c:strCache>
                <c:ptCount val="1"/>
                <c:pt idx="0">
                  <c:v>Casual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  <a:sp3d/>
          </c:spPr>
          <c:invertIfNegative val="0"/>
          <c:cat>
            <c:strRef>
              <c:f>Duration!$B$51:$D$51</c:f>
              <c:strCache>
                <c:ptCount val="3"/>
                <c:pt idx="0">
                  <c:v>electric_bike</c:v>
                </c:pt>
                <c:pt idx="1">
                  <c:v>classic_bike</c:v>
                </c:pt>
                <c:pt idx="2">
                  <c:v>total</c:v>
                </c:pt>
              </c:strCache>
            </c:strRef>
          </c:cat>
          <c:val>
            <c:numRef>
              <c:f>Duration!$B$53:$D$53</c:f>
              <c:numCache>
                <c:formatCode>[h]:mm:ss;@</c:formatCode>
                <c:ptCount val="3"/>
                <c:pt idx="0">
                  <c:v>10928.259317130964</c:v>
                </c:pt>
                <c:pt idx="1">
                  <c:v>19493.556527773348</c:v>
                </c:pt>
                <c:pt idx="2">
                  <c:v>30421.815844904311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AB8-4529-80A6-2242B3EDC3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782287488"/>
        <c:axId val="782309568"/>
        <c:axId val="0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Duration!$A$54</c15:sqref>
                        </c15:formulaRef>
                      </c:ext>
                    </c:extLst>
                    <c:strCache>
                      <c:ptCount val="1"/>
                      <c:pt idx="0">
                        <c:v>total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  <a:sp3d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Duration!$B$51:$D$51</c15:sqref>
                        </c15:formulaRef>
                      </c:ext>
                    </c:extLst>
                    <c:strCache>
                      <c:ptCount val="3"/>
                      <c:pt idx="0">
                        <c:v>electric_bike</c:v>
                      </c:pt>
                      <c:pt idx="1">
                        <c:v>classic_bike</c:v>
                      </c:pt>
                      <c:pt idx="2">
                        <c:v>total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Duration!$B$54:$D$54</c15:sqref>
                        </c15:formulaRef>
                      </c:ext>
                    </c:extLst>
                    <c:numCache>
                      <c:formatCode>[h]:mm:ss;@</c:formatCode>
                      <c:ptCount val="3"/>
                      <c:pt idx="0">
                        <c:v>25169.184791660991</c:v>
                      </c:pt>
                      <c:pt idx="1">
                        <c:v>37062.992835641155</c:v>
                      </c:pt>
                      <c:pt idx="2">
                        <c:v>62232.177627302146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7AB8-4529-80A6-2242B3EDC3FF}"/>
                  </c:ext>
                </c:extLst>
              </c15:ser>
            </c15:filteredBarSeries>
          </c:ext>
        </c:extLst>
      </c:bar3DChart>
      <c:catAx>
        <c:axId val="78228748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782309568"/>
        <c:crosses val="autoZero"/>
        <c:auto val="1"/>
        <c:lblAlgn val="ctr"/>
        <c:lblOffset val="100"/>
        <c:noMultiLvlLbl val="0"/>
      </c:catAx>
      <c:valAx>
        <c:axId val="782309568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h]:mm:ss;@" sourceLinked="1"/>
        <c:majorTickMark val="out"/>
        <c:minorTickMark val="none"/>
        <c:tickLblPos val="nextTo"/>
        <c:crossAx val="7822874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'AVG Trip duration'!$A$15</c:f>
              <c:strCache>
                <c:ptCount val="1"/>
                <c:pt idx="0">
                  <c:v>member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  <a:sp3d/>
          </c:spPr>
          <c:invertIfNegative val="0"/>
          <c:cat>
            <c:strRef>
              <c:f>'AVG Trip duration'!$B$14:$H$14</c:f>
              <c:strCache>
                <c:ptCount val="7"/>
                <c:pt idx="0">
                  <c:v>lundi</c:v>
                </c:pt>
                <c:pt idx="1">
                  <c:v>mardi</c:v>
                </c:pt>
                <c:pt idx="2">
                  <c:v>mercredi</c:v>
                </c:pt>
                <c:pt idx="3">
                  <c:v>jeudi</c:v>
                </c:pt>
                <c:pt idx="4">
                  <c:v>vendredi</c:v>
                </c:pt>
                <c:pt idx="5">
                  <c:v>samedi</c:v>
                </c:pt>
                <c:pt idx="6">
                  <c:v>dimanche</c:v>
                </c:pt>
              </c:strCache>
            </c:strRef>
          </c:cat>
          <c:val>
            <c:numRef>
              <c:f>'AVG Trip duration'!$B$15:$H$15</c:f>
              <c:numCache>
                <c:formatCode>[$-F400]h:mm:ss\ AM/PM</c:formatCode>
                <c:ptCount val="7"/>
                <c:pt idx="0">
                  <c:v>8.2324779117122163E-3</c:v>
                </c:pt>
                <c:pt idx="1">
                  <c:v>8.2900344720567651E-3</c:v>
                </c:pt>
                <c:pt idx="2">
                  <c:v>8.229223530113081E-3</c:v>
                </c:pt>
                <c:pt idx="3">
                  <c:v>8.2937094562877001E-3</c:v>
                </c:pt>
                <c:pt idx="4">
                  <c:v>8.5276366389674379E-3</c:v>
                </c:pt>
                <c:pt idx="5">
                  <c:v>9.4756718853912236E-3</c:v>
                </c:pt>
                <c:pt idx="6">
                  <c:v>9.7304952487872205E-3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38-4E43-83F6-39C44317107C}"/>
            </c:ext>
          </c:extLst>
        </c:ser>
        <c:ser>
          <c:idx val="1"/>
          <c:order val="1"/>
          <c:tx>
            <c:strRef>
              <c:f>'AVG Trip duration'!$A$16</c:f>
              <c:strCache>
                <c:ptCount val="1"/>
                <c:pt idx="0">
                  <c:v>casual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  <a:sp3d/>
          </c:spPr>
          <c:invertIfNegative val="0"/>
          <c:cat>
            <c:strRef>
              <c:f>'AVG Trip duration'!$B$14:$H$14</c:f>
              <c:strCache>
                <c:ptCount val="7"/>
                <c:pt idx="0">
                  <c:v>lundi</c:v>
                </c:pt>
                <c:pt idx="1">
                  <c:v>mardi</c:v>
                </c:pt>
                <c:pt idx="2">
                  <c:v>mercredi</c:v>
                </c:pt>
                <c:pt idx="3">
                  <c:v>jeudi</c:v>
                </c:pt>
                <c:pt idx="4">
                  <c:v>vendredi</c:v>
                </c:pt>
                <c:pt idx="5">
                  <c:v>samedi</c:v>
                </c:pt>
                <c:pt idx="6">
                  <c:v>dimanche</c:v>
                </c:pt>
              </c:strCache>
            </c:strRef>
          </c:cat>
          <c:val>
            <c:numRef>
              <c:f>'AVG Trip duration'!$B$16:$H$16</c:f>
              <c:numCache>
                <c:formatCode>[$-F400]h:mm:ss\ AM/PM</c:formatCode>
                <c:ptCount val="7"/>
                <c:pt idx="0">
                  <c:v>2.3319178769489895E-2</c:v>
                </c:pt>
                <c:pt idx="1">
                  <c:v>1.8314476924620335E-2</c:v>
                </c:pt>
                <c:pt idx="2">
                  <c:v>1.6933310183852617E-2</c:v>
                </c:pt>
                <c:pt idx="3">
                  <c:v>1.5608409453384306E-2</c:v>
                </c:pt>
                <c:pt idx="4">
                  <c:v>1.6429263019239023E-2</c:v>
                </c:pt>
                <c:pt idx="5">
                  <c:v>1.7986244750157077E-2</c:v>
                </c:pt>
                <c:pt idx="6">
                  <c:v>2.0739816269910054E-2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B38-4E43-83F6-39C44317107C}"/>
            </c:ext>
          </c:extLst>
        </c:ser>
        <c:ser>
          <c:idx val="2"/>
          <c:order val="2"/>
          <c:tx>
            <c:strRef>
              <c:f>'AVG Trip duration'!$A$17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  <a:sp3d/>
          </c:spPr>
          <c:invertIfNegative val="0"/>
          <c:cat>
            <c:strRef>
              <c:f>'AVG Trip duration'!$B$14:$H$14</c:f>
              <c:strCache>
                <c:ptCount val="7"/>
                <c:pt idx="0">
                  <c:v>lundi</c:v>
                </c:pt>
                <c:pt idx="1">
                  <c:v>mardi</c:v>
                </c:pt>
                <c:pt idx="2">
                  <c:v>mercredi</c:v>
                </c:pt>
                <c:pt idx="3">
                  <c:v>jeudi</c:v>
                </c:pt>
                <c:pt idx="4">
                  <c:v>vendredi</c:v>
                </c:pt>
                <c:pt idx="5">
                  <c:v>samedi</c:v>
                </c:pt>
                <c:pt idx="6">
                  <c:v>dimanche</c:v>
                </c:pt>
              </c:strCache>
            </c:strRef>
          </c:cat>
          <c:val>
            <c:numRef>
              <c:f>'AVG Trip duration'!$B$17:$H$17</c:f>
              <c:numCache>
                <c:formatCode>[$-F400]h:mm:ss\ AM/PM</c:formatCode>
                <c:ptCount val="7"/>
                <c:pt idx="0">
                  <c:v>1.2738744862811797E-2</c:v>
                </c:pt>
                <c:pt idx="1">
                  <c:v>1.1235806112814967E-2</c:v>
                </c:pt>
                <c:pt idx="2">
                  <c:v>1.0719163581169413E-2</c:v>
                </c:pt>
                <c:pt idx="3">
                  <c:v>1.04811662682276E-2</c:v>
                </c:pt>
                <c:pt idx="4">
                  <c:v>1.1258781654343587E-2</c:v>
                </c:pt>
                <c:pt idx="5">
                  <c:v>1.3129234696570284E-2</c:v>
                </c:pt>
                <c:pt idx="6">
                  <c:v>1.4402602082338728E-2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B38-4E43-83F6-39C4431710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679760112"/>
        <c:axId val="679737552"/>
        <c:axId val="0"/>
      </c:bar3DChart>
      <c:catAx>
        <c:axId val="67976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79737552"/>
        <c:crosses val="autoZero"/>
        <c:auto val="1"/>
        <c:lblAlgn val="ctr"/>
        <c:lblOffset val="100"/>
        <c:noMultiLvlLbl val="0"/>
      </c:catAx>
      <c:valAx>
        <c:axId val="679737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-F400]h:mm:ss\ AM/PM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79760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'AVG Trip duration'!$A$25</c:f>
              <c:strCache>
                <c:ptCount val="1"/>
                <c:pt idx="0">
                  <c:v>member</c:v>
                </c:pt>
              </c:strCache>
            </c:strRef>
          </c:tx>
          <c:spPr>
            <a:ln w="7302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cat>
            <c:strRef>
              <c:f>'AVG Trip duration'!$B$24:$I$24</c:f>
              <c:strCache>
                <c:ptCount val="8"/>
                <c:pt idx="0">
                  <c:v>00:00 - 03:00</c:v>
                </c:pt>
                <c:pt idx="1">
                  <c:v>03:00 - 06:00</c:v>
                </c:pt>
                <c:pt idx="2">
                  <c:v>06:00 - 09:00</c:v>
                </c:pt>
                <c:pt idx="3">
                  <c:v>09:00 - 12:00</c:v>
                </c:pt>
                <c:pt idx="4">
                  <c:v>12:00 - 15:00</c:v>
                </c:pt>
                <c:pt idx="5">
                  <c:v>15:00 - 18:00</c:v>
                </c:pt>
                <c:pt idx="6">
                  <c:v>18:00 - 21:00</c:v>
                </c:pt>
                <c:pt idx="7">
                  <c:v>21:00 - 24:00</c:v>
                </c:pt>
              </c:strCache>
            </c:strRef>
          </c:cat>
          <c:val>
            <c:numRef>
              <c:f>'AVG Trip duration'!$B$25:$I$25</c:f>
              <c:numCache>
                <c:formatCode>[$-F400]h:mm:ss\ AM/PM</c:formatCode>
                <c:ptCount val="8"/>
                <c:pt idx="0">
                  <c:v>9.0053527537092108E-3</c:v>
                </c:pt>
                <c:pt idx="1">
                  <c:v>8.1571615427880519E-3</c:v>
                </c:pt>
                <c:pt idx="2">
                  <c:v>7.7237181857349249E-3</c:v>
                </c:pt>
                <c:pt idx="3">
                  <c:v>8.5953983036988375E-3</c:v>
                </c:pt>
                <c:pt idx="4">
                  <c:v>8.7405190037800843E-3</c:v>
                </c:pt>
                <c:pt idx="5">
                  <c:v>9.0259661396132965E-3</c:v>
                </c:pt>
                <c:pt idx="6">
                  <c:v>8.6654003553702456E-3</c:v>
                </c:pt>
                <c:pt idx="7">
                  <c:v>8.4032775559684612E-3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766-4ABE-AF15-08E54DB387BE}"/>
            </c:ext>
          </c:extLst>
        </c:ser>
        <c:ser>
          <c:idx val="1"/>
          <c:order val="1"/>
          <c:tx>
            <c:strRef>
              <c:f>'AVG Trip duration'!$A$26</c:f>
              <c:strCache>
                <c:ptCount val="1"/>
                <c:pt idx="0">
                  <c:v>casual</c:v>
                </c:pt>
              </c:strCache>
            </c:strRef>
          </c:tx>
          <c:spPr>
            <a:ln w="7302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'AVG Trip duration'!$B$24:$I$24</c:f>
              <c:strCache>
                <c:ptCount val="8"/>
                <c:pt idx="0">
                  <c:v>00:00 - 03:00</c:v>
                </c:pt>
                <c:pt idx="1">
                  <c:v>03:00 - 06:00</c:v>
                </c:pt>
                <c:pt idx="2">
                  <c:v>06:00 - 09:00</c:v>
                </c:pt>
                <c:pt idx="3">
                  <c:v>09:00 - 12:00</c:v>
                </c:pt>
                <c:pt idx="4">
                  <c:v>12:00 - 15:00</c:v>
                </c:pt>
                <c:pt idx="5">
                  <c:v>15:00 - 18:00</c:v>
                </c:pt>
                <c:pt idx="6">
                  <c:v>18:00 - 21:00</c:v>
                </c:pt>
                <c:pt idx="7">
                  <c:v>21:00 - 24:00</c:v>
                </c:pt>
              </c:strCache>
            </c:strRef>
          </c:cat>
          <c:val>
            <c:numRef>
              <c:f>'AVG Trip duration'!$B$26:$I$26</c:f>
              <c:numCache>
                <c:formatCode>[$-F400]h:mm:ss\ AM/PM</c:formatCode>
                <c:ptCount val="8"/>
                <c:pt idx="0">
                  <c:v>2.1688174228140223E-2</c:v>
                </c:pt>
                <c:pt idx="1">
                  <c:v>2.0539310164049227E-2</c:v>
                </c:pt>
                <c:pt idx="2">
                  <c:v>1.1956681295795238E-2</c:v>
                </c:pt>
                <c:pt idx="3">
                  <c:v>1.8964792425057764E-2</c:v>
                </c:pt>
                <c:pt idx="4">
                  <c:v>2.0791872617208117E-2</c:v>
                </c:pt>
                <c:pt idx="5">
                  <c:v>1.8402280780398315E-2</c:v>
                </c:pt>
                <c:pt idx="6">
                  <c:v>1.7241686760082753E-2</c:v>
                </c:pt>
                <c:pt idx="7">
                  <c:v>1.7154554312530917E-2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766-4ABE-AF15-08E54DB387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57834895"/>
        <c:axId val="1657862735"/>
        <c:extLst>
          <c:ext xmlns:c15="http://schemas.microsoft.com/office/drawing/2012/chart" uri="{02D57815-91ED-43cb-92C2-25804820EDAC}">
            <c15:filteredLin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'AVG Trip duration'!$A$27</c15:sqref>
                        </c15:formulaRef>
                      </c:ext>
                    </c:extLst>
                    <c:strCache>
                      <c:ptCount val="1"/>
                      <c:pt idx="0">
                        <c:v>total</c:v>
                      </c:pt>
                    </c:strCache>
                  </c:strRef>
                </c:tx>
                <c:spPr>
                  <a:ln w="28575" cap="rnd">
                    <a:solidFill>
                      <a:srgbClr val="FFFF00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strRef>
                    <c:extLst>
                      <c:ext uri="{02D57815-91ED-43cb-92C2-25804820EDAC}">
                        <c15:formulaRef>
                          <c15:sqref>'AVG Trip duration'!$B$24:$I$24</c15:sqref>
                        </c15:formulaRef>
                      </c:ext>
                    </c:extLst>
                    <c:strCache>
                      <c:ptCount val="8"/>
                      <c:pt idx="0">
                        <c:v>00:00 - 03:00</c:v>
                      </c:pt>
                      <c:pt idx="1">
                        <c:v>03:00 - 06:00</c:v>
                      </c:pt>
                      <c:pt idx="2">
                        <c:v>06:00 - 09:00</c:v>
                      </c:pt>
                      <c:pt idx="3">
                        <c:v>09:00 - 12:00</c:v>
                      </c:pt>
                      <c:pt idx="4">
                        <c:v>12:00 - 15:00</c:v>
                      </c:pt>
                      <c:pt idx="5">
                        <c:v>15:00 - 18:00</c:v>
                      </c:pt>
                      <c:pt idx="6">
                        <c:v>18:00 - 21:00</c:v>
                      </c:pt>
                      <c:pt idx="7">
                        <c:v>21:00 - 24:00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'AVG Trip duration'!$B$27:$I$27</c15:sqref>
                        </c15:formulaRef>
                      </c:ext>
                    </c:extLst>
                    <c:numCache>
                      <c:formatCode>[$-F400]h:mm:ss\ AM/PM</c:formatCode>
                      <c:ptCount val="8"/>
                      <c:pt idx="0">
                        <c:v>1.5260446490050887E-2</c:v>
                      </c:pt>
                      <c:pt idx="1">
                        <c:v>1.3289356274688644E-2</c:v>
                      </c:pt>
                      <c:pt idx="2">
                        <c:v>8.6599061617941061E-3</c:v>
                      </c:pt>
                      <c:pt idx="3">
                        <c:v>1.2103450293909737E-2</c:v>
                      </c:pt>
                      <c:pt idx="4">
                        <c:v>1.3373322281241011E-2</c:v>
                      </c:pt>
                      <c:pt idx="5">
                        <c:v>1.2308830602823567E-2</c:v>
                      </c:pt>
                      <c:pt idx="6">
                        <c:v>1.163157182506599E-2</c:v>
                      </c:pt>
                      <c:pt idx="7">
                        <c:v>1.1968426638324236E-2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6766-4ABE-AF15-08E54DB387BE}"/>
                  </c:ext>
                </c:extLst>
              </c15:ser>
            </c15:filteredLineSeries>
          </c:ext>
        </c:extLst>
      </c:lineChart>
      <c:catAx>
        <c:axId val="16578348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57862735"/>
        <c:crosses val="autoZero"/>
        <c:auto val="1"/>
        <c:lblAlgn val="ctr"/>
        <c:lblOffset val="100"/>
        <c:noMultiLvlLbl val="0"/>
      </c:catAx>
      <c:valAx>
        <c:axId val="1657862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[$-F400]h:mm:ss\ AM/PM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578348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0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BFD0D228-E26A-410D-80C5-CAB1CDF375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26D71AC-E12B-423C-8E7B-E998D245B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7DF69C-05EE-4018-9AA5-CAB470B631BE}" type="datetime1">
              <a:rPr lang="fr-FR" smtClean="0"/>
              <a:t>17/07/2024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65FB9CE-51F6-4540-9445-6CE33240181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AEE0F11-E1DD-42A7-A8F7-BA8E67BD548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5D024B-811E-4D28-BF3D-B005FDCAB8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60900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9A52C9-7660-4CCB-AF6D-078ED416F168}" type="datetime1">
              <a:rPr lang="fr-FR" smtClean="0"/>
              <a:pPr/>
              <a:t>17/07/2024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noProof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B8F04D-BC2D-4617-9DF0-C3CC2BEEE339}" type="slidenum">
              <a:rPr lang="fr-FR" noProof="0" smtClean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908663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B8F04D-BC2D-4617-9DF0-C3CC2BEEE33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083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B8F04D-BC2D-4617-9DF0-C3CC2BEEE339}" type="slidenum">
              <a:rPr lang="fr-FR" noProof="0" smtClean="0"/>
              <a:t>7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07120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5D0F2AB-3B7B-4C9A-A5D7-615138C3AAB2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534165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8EA3D36-D6FF-4E5F-AC77-294977930AF0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65293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5752E2E-6FD5-4803-A8D5-1C2D7A5A0FB1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8044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1BD6594-E2BD-4866-8FBD-23607577CC76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865512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49046AD-9FF3-4066-954E-9BAAD8CFE2B2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889448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7A48688-38B7-4FC0-B832-DFB42596E4B4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567072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50BC573-7EF9-4E50-B568-566855E0908F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290875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80B719A-BCB3-43FD-A3E7-4DC715F6074F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5865176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A86407A-860C-4C9C-B4A9-797D4718BE43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44213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1DB023-05E0-43CB-A82B-1A5B656FCCC2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69656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342A9E6-2FB7-4B12-A632-CDBE5CC1A160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85355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4801463-2590-4A30-BE5D-63D66BD9FE39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743427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AC3966C-328F-4BF7-98CB-3129F5CB0DFE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782941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DB0B0E3-50B8-496E-9845-0807992F5826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5206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93EBDC3-EAD7-4834-854B-89008972959B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503672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DFE823-A674-4AB6-9F2D-A2EFABEF7E83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6718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FB59914-591D-4A74-839C-99A2C4A38982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46942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D479523D-DB39-404C-BC7B-9C92AE276D07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‹#›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520102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>
              <a:lnSpc>
                <a:spcPct val="80000"/>
              </a:lnSpc>
            </a:pPr>
            <a:r>
              <a:rPr lang="en-US" dirty="0"/>
              <a:t>Analysis of Casual Riders vs. Annual Members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dirty="0" err="1"/>
              <a:t>Cyclistic</a:t>
            </a:r>
            <a:r>
              <a:rPr lang="fr-FR" dirty="0"/>
              <a:t> Bike-</a:t>
            </a:r>
            <a:r>
              <a:rPr lang="fr-FR" dirty="0" err="1"/>
              <a:t>share</a:t>
            </a:r>
            <a:r>
              <a:rPr lang="fr-FR" dirty="0"/>
              <a:t> </a:t>
            </a:r>
            <a:r>
              <a:rPr lang="fr-FR" dirty="0" err="1"/>
              <a:t>Company</a:t>
            </a:r>
            <a:endParaRPr lang="fr-FR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83A0E5-46F9-B319-6642-9705A102F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C75EF46-3FCB-4EFA-BE20-4BB8A1A49156}" type="datetime1">
              <a:rPr lang="fr-FR" noProof="0" smtClean="0"/>
              <a:t>17/07/2024</a:t>
            </a:fld>
            <a:endParaRPr lang="fr-FR" noProof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385DAD-97F3-F954-60EB-BC37C4B6AA4D}"/>
              </a:ext>
            </a:extLst>
          </p:cNvPr>
          <p:cNvSpPr txBox="1"/>
          <p:nvPr/>
        </p:nvSpPr>
        <p:spPr>
          <a:xfrm>
            <a:off x="6679612" y="5797687"/>
            <a:ext cx="3614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200" dirty="0"/>
              <a:t>JB, Junior Data </a:t>
            </a:r>
            <a:r>
              <a:rPr lang="fr-FR" sz="1200" dirty="0" err="1"/>
              <a:t>Analyst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4144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88BFD-16E9-0421-82A5-C3A6CDB50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400" dirty="0"/>
              <a:t>Usage Patterns: Trip Duration</a:t>
            </a:r>
          </a:p>
        </p:txBody>
      </p:sp>
      <p:graphicFrame>
        <p:nvGraphicFramePr>
          <p:cNvPr id="18" name="Content Placeholder 17">
            <a:extLst>
              <a:ext uri="{FF2B5EF4-FFF2-40B4-BE49-F238E27FC236}">
                <a16:creationId xmlns:a16="http://schemas.microsoft.com/office/drawing/2014/main" id="{309DF22C-E268-4686-93D1-BD5A706B41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9829675"/>
              </p:ext>
            </p:extLst>
          </p:nvPr>
        </p:nvGraphicFramePr>
        <p:xfrm>
          <a:off x="681038" y="2086984"/>
          <a:ext cx="9743122" cy="3848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04C125AA-8DEF-8A48-98C1-63D6E3B11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63C189-8FAB-4E6E-945C-43B134C43578}" type="datetime1">
              <a:rPr lang="fr-FR" noProof="0" smtClean="0"/>
              <a:t>17/07/2024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86944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F929C-B919-4E20-2CD9-205B012CF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Average</a:t>
            </a:r>
            <a:r>
              <a:rPr lang="fr-FR" dirty="0"/>
              <a:t> Trip: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64CD7-FA88-555C-AA51-39908A297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6497" y="2056092"/>
            <a:ext cx="4396339" cy="4195763"/>
          </a:xfrm>
        </p:spPr>
        <p:txBody>
          <a:bodyPr>
            <a:normAutofit/>
          </a:bodyPr>
          <a:lstStyle/>
          <a:p>
            <a:pPr algn="ctr"/>
            <a:r>
              <a:rPr lang="fr-FR" sz="3600" b="1" dirty="0" err="1">
                <a:solidFill>
                  <a:schemeClr val="bg1"/>
                </a:solidFill>
              </a:rPr>
              <a:t>Member</a:t>
            </a:r>
            <a:r>
              <a:rPr lang="fr-FR" sz="3600" b="1" dirty="0">
                <a:solidFill>
                  <a:schemeClr val="bg1"/>
                </a:solidFill>
              </a:rPr>
              <a:t>:</a:t>
            </a:r>
          </a:p>
          <a:p>
            <a:pPr algn="ctr"/>
            <a:endParaRPr lang="fr-FR" sz="36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BB9DF9-1327-9054-FCFA-BDCF93CA1A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3600" b="1" dirty="0"/>
              <a:t>Casual: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1F40E-3D07-32A8-58B8-BC3354373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4801463-2590-4A30-BE5D-63D66BD9FE39}" type="datetime1">
              <a:rPr lang="fr-FR" noProof="0" smtClean="0"/>
              <a:t>17/07/2024</a:t>
            </a:fld>
            <a:endParaRPr lang="fr-FR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C1E612-A9EE-E74B-48DD-F87EE4586B35}"/>
              </a:ext>
            </a:extLst>
          </p:cNvPr>
          <p:cNvSpPr txBox="1"/>
          <p:nvPr/>
        </p:nvSpPr>
        <p:spPr>
          <a:xfrm>
            <a:off x="466497" y="2970431"/>
            <a:ext cx="425929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 dirty="0">
                <a:solidFill>
                  <a:schemeClr val="bg1"/>
                </a:solidFill>
              </a:rPr>
              <a:t>12:26 min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E2D0B1-754D-F1BA-F347-9220B82CB5EB}"/>
              </a:ext>
            </a:extLst>
          </p:cNvPr>
          <p:cNvSpPr txBox="1"/>
          <p:nvPr/>
        </p:nvSpPr>
        <p:spPr>
          <a:xfrm>
            <a:off x="5654493" y="2970431"/>
            <a:ext cx="47461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600" b="1" dirty="0"/>
              <a:t>26:24 min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3084C6-CAB4-9630-267F-4A2B9DAD2567}"/>
              </a:ext>
            </a:extLst>
          </p:cNvPr>
          <p:cNvCxnSpPr>
            <a:cxnSpLocks/>
          </p:cNvCxnSpPr>
          <p:nvPr/>
        </p:nvCxnSpPr>
        <p:spPr>
          <a:xfrm>
            <a:off x="5212867" y="1999595"/>
            <a:ext cx="0" cy="43087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124A180-B16B-6174-BEF0-4492C9E11F1F}"/>
              </a:ext>
            </a:extLst>
          </p:cNvPr>
          <p:cNvSpPr txBox="1"/>
          <p:nvPr/>
        </p:nvSpPr>
        <p:spPr>
          <a:xfrm>
            <a:off x="386799" y="4626532"/>
            <a:ext cx="18505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chemeClr val="bg1"/>
                </a:solidFill>
              </a:rPr>
              <a:t>Electric</a:t>
            </a:r>
          </a:p>
          <a:p>
            <a:pPr algn="ctr"/>
            <a:r>
              <a:rPr lang="fr-FR" sz="3200" b="1" dirty="0">
                <a:solidFill>
                  <a:schemeClr val="bg1"/>
                </a:solidFill>
              </a:rPr>
              <a:t>11:12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3F4B86-6628-0018-E381-5ECA9E43D885}"/>
              </a:ext>
            </a:extLst>
          </p:cNvPr>
          <p:cNvSpPr txBox="1"/>
          <p:nvPr/>
        </p:nvSpPr>
        <p:spPr>
          <a:xfrm>
            <a:off x="2787853" y="4626532"/>
            <a:ext cx="18505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 err="1">
                <a:solidFill>
                  <a:schemeClr val="bg1"/>
                </a:solidFill>
              </a:rPr>
              <a:t>Classic</a:t>
            </a:r>
            <a:endParaRPr lang="fr-FR" sz="3200" b="1" dirty="0">
              <a:solidFill>
                <a:schemeClr val="bg1"/>
              </a:solidFill>
            </a:endParaRPr>
          </a:p>
          <a:p>
            <a:pPr algn="ctr"/>
            <a:r>
              <a:rPr lang="fr-FR" sz="3200" b="1" dirty="0">
                <a:solidFill>
                  <a:schemeClr val="bg1"/>
                </a:solidFill>
              </a:rPr>
              <a:t>13:40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9E383F-5657-8C47-DF62-F9BF10A6ED5B}"/>
              </a:ext>
            </a:extLst>
          </p:cNvPr>
          <p:cNvSpPr txBox="1"/>
          <p:nvPr/>
        </p:nvSpPr>
        <p:spPr>
          <a:xfrm>
            <a:off x="5884085" y="4657001"/>
            <a:ext cx="18505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/>
              <a:t>Electric</a:t>
            </a:r>
          </a:p>
          <a:p>
            <a:pPr algn="ctr"/>
            <a:r>
              <a:rPr lang="fr-FR" sz="3200" b="1" dirty="0"/>
              <a:t>13:28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DE012D-46E5-D844-B9CB-049AB1CBB5D8}"/>
              </a:ext>
            </a:extLst>
          </p:cNvPr>
          <p:cNvSpPr txBox="1"/>
          <p:nvPr/>
        </p:nvSpPr>
        <p:spPr>
          <a:xfrm>
            <a:off x="8478861" y="4626532"/>
            <a:ext cx="18505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 err="1"/>
              <a:t>Classic</a:t>
            </a:r>
            <a:endParaRPr lang="fr-FR" sz="3200" b="1" dirty="0"/>
          </a:p>
          <a:p>
            <a:pPr algn="ctr"/>
            <a:r>
              <a:rPr lang="fr-FR" sz="3200" b="1" dirty="0"/>
              <a:t>31:00</a:t>
            </a:r>
          </a:p>
        </p:txBody>
      </p:sp>
    </p:spTree>
    <p:extLst>
      <p:ext uri="{BB962C8B-B14F-4D97-AF65-F5344CB8AC3E}">
        <p14:creationId xmlns:p14="http://schemas.microsoft.com/office/powerpoint/2010/main" val="1774864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64FF9-AC8F-EE85-25D6-D739129AA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Average</a:t>
            </a:r>
            <a:r>
              <a:rPr lang="fr-FR" dirty="0"/>
              <a:t> per </a:t>
            </a:r>
            <a:r>
              <a:rPr lang="fr-FR" dirty="0" err="1"/>
              <a:t>day</a:t>
            </a:r>
            <a:r>
              <a:rPr lang="fr-FR" dirty="0"/>
              <a:t>:</a:t>
            </a:r>
            <a:br>
              <a:rPr lang="fr-FR" dirty="0"/>
            </a:b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6899C-0857-BC16-5333-F7C220A0A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1DB023-05E0-43CB-A82B-1A5B656FCCC2}" type="datetime1">
              <a:rPr lang="fr-FR" noProof="0" smtClean="0"/>
              <a:t>17/07/2024</a:t>
            </a:fld>
            <a:endParaRPr lang="fr-FR" noProof="0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6D2E718-FDCC-5CBE-244B-D91838BD55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9946197"/>
              </p:ext>
            </p:extLst>
          </p:nvPr>
        </p:nvGraphicFramePr>
        <p:xfrm>
          <a:off x="1103313" y="2052638"/>
          <a:ext cx="8947150" cy="4195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6262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5EF1AA-A044-076E-B1BD-61F9708A5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087" y="402771"/>
            <a:ext cx="9688284" cy="1534886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fr-FR" sz="4400" dirty="0">
                <a:solidFill>
                  <a:srgbClr val="EBEBEB"/>
                </a:solidFill>
              </a:rPr>
              <a:t>Usage Patterns: </a:t>
            </a:r>
            <a:r>
              <a:rPr lang="fr-FR" sz="4400" dirty="0" err="1">
                <a:solidFill>
                  <a:srgbClr val="EBEBEB"/>
                </a:solidFill>
              </a:rPr>
              <a:t>Average</a:t>
            </a:r>
            <a:r>
              <a:rPr lang="fr-FR" sz="4400" dirty="0">
                <a:solidFill>
                  <a:srgbClr val="EBEBEB"/>
                </a:solidFill>
              </a:rPr>
              <a:t> Trip Duration </a:t>
            </a:r>
            <a:br>
              <a:rPr lang="fr-FR" sz="4400" dirty="0">
                <a:solidFill>
                  <a:srgbClr val="EBEBEB"/>
                </a:solidFill>
              </a:rPr>
            </a:br>
            <a:r>
              <a:rPr lang="fr-FR" sz="4400" dirty="0" err="1">
                <a:solidFill>
                  <a:srgbClr val="EBEBEB"/>
                </a:solidFill>
              </a:rPr>
              <a:t>Member</a:t>
            </a:r>
            <a:r>
              <a:rPr lang="fr-FR" sz="4400" dirty="0">
                <a:solidFill>
                  <a:srgbClr val="EBEBEB"/>
                </a:solidFill>
              </a:rPr>
              <a:t> Vs Casual per Bike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AA44A-38D4-CBEC-6EBA-714BF9D528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 rtl="0">
              <a:spcAft>
                <a:spcPts val="600"/>
              </a:spcAft>
            </a:pPr>
            <a:fld id="{C2A59B18-1F71-4E6E-B1AD-B87CCD74B73A}" type="datetime1">
              <a:rPr lang="fr-FR" noProof="0">
                <a:solidFill>
                  <a:schemeClr val="accent1"/>
                </a:solidFill>
              </a:rPr>
              <a:pPr algn="r" rtl="0">
                <a:spcAft>
                  <a:spcPts val="600"/>
                </a:spcAft>
              </a:pPr>
              <a:t>17/07/2024</a:t>
            </a:fld>
            <a:endParaRPr lang="fr-FR" noProof="0">
              <a:solidFill>
                <a:schemeClr val="accent1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6E3C18B-5C1C-40E7-836C-38E1BAB0DB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2689784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070912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00DF2-E1A8-9CB1-9D80-7021B4BA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9940" y="1325880"/>
            <a:ext cx="3784361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rgbClr val="EBEBEB"/>
                </a:solidFill>
              </a:rPr>
              <a:t>Summary of Findings: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831A3-C849-A612-3D28-4408CD2C20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62534" y="6355080"/>
            <a:ext cx="2281766" cy="304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spcAft>
                <a:spcPts val="600"/>
              </a:spcAft>
            </a:pPr>
            <a:fld id="{2BA702AE-7E4F-45DF-8EBC-89023BA515C6}" type="datetime1">
              <a:rPr lang="fr-FR" noProof="0" smtClean="0">
                <a:solidFill>
                  <a:srgbClr val="FFFFFF">
                    <a:alpha val="60000"/>
                  </a:srgbClr>
                </a:solidFill>
              </a:rPr>
              <a:t>17/07/2024</a:t>
            </a:fld>
            <a:endParaRPr lang="en-US" noProof="0" dirty="0">
              <a:solidFill>
                <a:srgbClr val="FFFFFF">
                  <a:alpha val="60000"/>
                </a:srgbClr>
              </a:solidFill>
            </a:endParaRPr>
          </a:p>
        </p:txBody>
      </p:sp>
      <p:pic>
        <p:nvPicPr>
          <p:cNvPr id="33" name="Picture 32" descr="Complex maths formulae on a blackboard">
            <a:extLst>
              <a:ext uri="{FF2B5EF4-FFF2-40B4-BE49-F238E27FC236}">
                <a16:creationId xmlns:a16="http://schemas.microsoft.com/office/drawing/2014/main" id="{2509CDAE-3D9F-1AF9-5E4D-BCBCC2264C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61" r="1737" b="-1"/>
          <a:stretch/>
        </p:blipFill>
        <p:spPr>
          <a:xfrm>
            <a:off x="20" y="10"/>
            <a:ext cx="7759920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3651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D8AF32-51E5-8536-DBBA-5A2B6BDC1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dirty="0"/>
              <a:t>Conclusions:</a:t>
            </a:r>
            <a:br>
              <a:rPr lang="fr-FR" sz="4400" dirty="0"/>
            </a:br>
            <a:endParaRPr lang="fr-FR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FC24D59-5FBD-F95B-59CE-25EE605A5F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1" y="1572987"/>
            <a:ext cx="10624458" cy="4683352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Noticeable peak in usage during summer, indicating a strong correlation with warmer weather.</a:t>
            </a:r>
            <a:endParaRPr lang="fr-FR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Lowest usage in December, gradual increase starting in April.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Casual riders increased usage on weekends, whereas annual members have higher usage during weekdays.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Peak hours are between 15:00 and 18:00, indicating a trend towards afternoon and early evening bike rides.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27883-A569-1EC5-FB52-3393C9116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199D2C6-0DFB-464A-B0EA-61788F60C5E2}" type="datetime1">
              <a:rPr lang="fr-FR" noProof="0" smtClean="0"/>
              <a:t>17/07/2024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673840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D6028-E9E8-98BC-8755-508D84A60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dirty="0" err="1"/>
              <a:t>Recommendations</a:t>
            </a:r>
            <a:r>
              <a:rPr lang="fr-FR" sz="4400" dirty="0"/>
              <a:t>:</a:t>
            </a:r>
            <a:br>
              <a:rPr lang="fr-FR" sz="4400" dirty="0"/>
            </a:b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5D2C8-0F61-4ADE-E970-D1A7AE720D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738" y="1735312"/>
            <a:ext cx="9467467" cy="466997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Implement a more aggressive marketing campaign to convert casual riders into annual members, particularly from December to April.</a:t>
            </a:r>
          </a:p>
          <a:p>
            <a:pPr>
              <a:lnSpc>
                <a:spcPct val="110000"/>
              </a:lnSpc>
            </a:pPr>
            <a:r>
              <a:rPr lang="en-US" sz="2400" dirty="0"/>
              <a:t>Offer special promotions and incentives during the low season (December to March) to encourage sign-ups for annual memberships.</a:t>
            </a:r>
          </a:p>
          <a:p>
            <a:pPr>
              <a:lnSpc>
                <a:spcPct val="110000"/>
              </a:lnSpc>
            </a:pPr>
            <a:r>
              <a:rPr lang="en-US" sz="2400" dirty="0"/>
              <a:t>Enhance maintenance schedules during the low season (winter months) to ensure bikes are in optimal condition for the busy season.</a:t>
            </a:r>
          </a:p>
          <a:p>
            <a:pPr>
              <a:lnSpc>
                <a:spcPct val="110000"/>
              </a:lnSpc>
            </a:pPr>
            <a:r>
              <a:rPr lang="en-US" sz="2400" dirty="0"/>
              <a:t>Target weekend promotions to casual riders and weekday promotions to potential annual members to align with usage patterns.</a:t>
            </a:r>
            <a:endParaRPr lang="fr-FR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5025D-02A2-8332-6B93-C00E35F4D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1DB023-05E0-43CB-A82B-1A5B656FCCC2}" type="datetime1">
              <a:rPr lang="fr-FR" noProof="0" smtClean="0"/>
              <a:t>17/07/2024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316260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48334-09B2-BAD7-CAD6-E59B65758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dirty="0"/>
              <a:t>Next </a:t>
            </a:r>
            <a:r>
              <a:rPr lang="fr-FR" sz="4400" dirty="0" err="1"/>
              <a:t>Steps</a:t>
            </a:r>
            <a:endParaRPr lang="fr-FR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FA713-B972-D80B-6DD8-85E3190C8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128" y="1948544"/>
            <a:ext cx="10005253" cy="474072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600" dirty="0"/>
              <a:t>Use surveys, mobile app prompts, and follow-up emails to gather comprehensive user insights.</a:t>
            </a:r>
          </a:p>
          <a:p>
            <a:pPr>
              <a:lnSpc>
                <a:spcPct val="150000"/>
              </a:lnSpc>
            </a:pPr>
            <a:r>
              <a:rPr lang="en-US" sz="2600" dirty="0"/>
              <a:t>Use user feedback to identify and address common issues, improving the overall user experience.</a:t>
            </a:r>
          </a:p>
          <a:p>
            <a:pPr>
              <a:lnSpc>
                <a:spcPct val="150000"/>
              </a:lnSpc>
            </a:pPr>
            <a:r>
              <a:rPr lang="en-US" sz="2600" dirty="0"/>
              <a:t>Increase the number of electric bikes available, especially during peak seasons (summer months), to maximize user satisfaction and accommodate higher demand.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700" dirty="0"/>
              <a:t>Use this feedback to improve maintenance, operations, and overall user satisfaction.</a:t>
            </a:r>
            <a:endParaRPr lang="fr-FR" sz="17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48AA2-10B3-C700-B0E8-A27FD1642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1DB023-05E0-43CB-A82B-1A5B656FCCC2}" type="datetime1">
              <a:rPr lang="fr-FR" noProof="0" smtClean="0"/>
              <a:t>17/07/2024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04390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1E4D4-E2D2-B2FB-4A7F-3FAD1DC3D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837" y="1325880"/>
            <a:ext cx="3543464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Questions &amp; Answers</a:t>
            </a:r>
          </a:p>
        </p:txBody>
      </p:sp>
      <p:pic>
        <p:nvPicPr>
          <p:cNvPr id="6" name="Content Placeholder 5" descr="Woman standing behind a line of bicycles">
            <a:extLst>
              <a:ext uri="{FF2B5EF4-FFF2-40B4-BE49-F238E27FC236}">
                <a16:creationId xmlns:a16="http://schemas.microsoft.com/office/drawing/2014/main" id="{5DE4DA12-8309-33CE-3E23-4043A5CA91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613" r="17858" b="-1"/>
          <a:stretch/>
        </p:blipFill>
        <p:spPr>
          <a:xfrm>
            <a:off x="20" y="10"/>
            <a:ext cx="7759920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A984D-B5B6-EF65-E972-0E86B243AE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62534" y="6355080"/>
            <a:ext cx="2281766" cy="304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spcAft>
                <a:spcPts val="600"/>
              </a:spcAft>
            </a:pPr>
            <a:fld id="{3C1DB023-05E0-43CB-A82B-1A5B656FCCC2}" type="datetime1">
              <a:rPr lang="en-US" noProof="0">
                <a:solidFill>
                  <a:srgbClr val="FFFFFF">
                    <a:alpha val="60000"/>
                  </a:srgbClr>
                </a:solidFill>
              </a:rPr>
              <a:pPr algn="r" defTabSz="914400">
                <a:spcAft>
                  <a:spcPts val="600"/>
                </a:spcAft>
              </a:pPr>
              <a:t>7/17/2024</a:t>
            </a:fld>
            <a:endParaRPr lang="en-US" noProof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6987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blue and purple swirl&#10;&#10;Description automatically generated">
            <a:extLst>
              <a:ext uri="{FF2B5EF4-FFF2-40B4-BE49-F238E27FC236}">
                <a16:creationId xmlns:a16="http://schemas.microsoft.com/office/drawing/2014/main" id="{8C16F64A-D218-DA59-49DB-BA90753DCA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6512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C4641181-1BD6-B6E6-B462-23968AF4C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/>
              <a:t>THANK YOU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07EAA-E452-0F69-C97A-CCC2E4E60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defTabSz="914400">
              <a:spcAft>
                <a:spcPts val="600"/>
              </a:spcAft>
            </a:pPr>
            <a:fld id="{105032F5-3286-4AFC-BADB-8588EE6D594A}" type="datetime1">
              <a:rPr lang="fr-FR" noProof="0" smtClean="0"/>
              <a:t>17/07/2024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3F6346-B1B7-BA77-60D2-76F32ED4F30E}"/>
              </a:ext>
            </a:extLst>
          </p:cNvPr>
          <p:cNvSpPr txBox="1"/>
          <p:nvPr/>
        </p:nvSpPr>
        <p:spPr>
          <a:xfrm>
            <a:off x="1154955" y="4777381"/>
            <a:ext cx="4195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fr-FR" dirty="0" err="1"/>
              <a:t>Cyclistic</a:t>
            </a:r>
            <a:r>
              <a:rPr lang="fr-FR" dirty="0"/>
              <a:t> Bike-</a:t>
            </a:r>
            <a:r>
              <a:rPr lang="fr-FR" dirty="0" err="1"/>
              <a:t>share</a:t>
            </a:r>
            <a:r>
              <a:rPr lang="fr-FR" dirty="0"/>
              <a:t> </a:t>
            </a:r>
            <a:r>
              <a:rPr lang="fr-FR" dirty="0" err="1"/>
              <a:t>Company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89509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C7D3C-F2EC-8A04-92E0-1EDF9712F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EBEBEB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49FFA-62B8-9DA9-BA06-B7CFD9990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Brief overview of Cyclistic and its bike-share service</a:t>
            </a:r>
          </a:p>
          <a:p>
            <a:r>
              <a:rPr lang="en-US">
                <a:solidFill>
                  <a:srgbClr val="FFFFFF"/>
                </a:solidFill>
              </a:rPr>
              <a:t>Objective: Understand the differences in usage patterns between casual riders and annual members</a:t>
            </a:r>
          </a:p>
          <a:p>
            <a:r>
              <a:rPr lang="en-US">
                <a:solidFill>
                  <a:srgbClr val="FFFFFF"/>
                </a:solidFill>
              </a:rPr>
              <a:t>Goal: Develop a strategy to convert casual riders into annual members</a:t>
            </a:r>
            <a:endParaRPr lang="fr-FR">
              <a:solidFill>
                <a:srgbClr val="FFFFFF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5A87B-01D3-AB64-572F-E7A0EEAEBF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46917" y="6355080"/>
            <a:ext cx="1990201" cy="304799"/>
          </a:xfrm>
        </p:spPr>
        <p:txBody>
          <a:bodyPr anchor="t">
            <a:normAutofit/>
          </a:bodyPr>
          <a:lstStyle/>
          <a:p>
            <a:pPr algn="r" rtl="0">
              <a:spcAft>
                <a:spcPts val="600"/>
              </a:spcAft>
            </a:pPr>
            <a:fld id="{F57045BD-C7DB-4117-9E37-733D90EE62DA}" type="datetime1">
              <a:rPr lang="fr-FR" noProof="0" smtClean="0">
                <a:solidFill>
                  <a:schemeClr val="tx1">
                    <a:alpha val="60000"/>
                  </a:schemeClr>
                </a:solidFill>
              </a:rPr>
              <a:t>17/07/2024</a:t>
            </a:fld>
            <a:endParaRPr lang="fr-FR" noProof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25F6C6-5AAD-13E2-EDC4-059F7FA1C4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59" r="3203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67650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B2EAC-17FB-10BF-24C4-098D59F36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837" y="1325880"/>
            <a:ext cx="3543464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Data Overview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BFF04-A1F7-CD85-0DF7-DD70AB7AE7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62534" y="6355080"/>
            <a:ext cx="2281766" cy="304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spcAft>
                <a:spcPts val="600"/>
              </a:spcAft>
            </a:pPr>
            <a:fld id="{6B1BB1A3-AFE2-466C-8FBC-A8A70986E0F9}" type="datetime1">
              <a:rPr lang="en-US" noProof="0">
                <a:solidFill>
                  <a:srgbClr val="FFFFFF">
                    <a:alpha val="60000"/>
                  </a:srgbClr>
                </a:solidFill>
              </a:rPr>
              <a:pPr algn="r" defTabSz="914400">
                <a:spcAft>
                  <a:spcPts val="600"/>
                </a:spcAft>
              </a:pPr>
              <a:t>7/17/2024</a:t>
            </a:fld>
            <a:endParaRPr lang="en-US" noProof="0">
              <a:solidFill>
                <a:srgbClr val="FFFFFF">
                  <a:alpha val="60000"/>
                </a:srgbClr>
              </a:solidFill>
            </a:endParaRPr>
          </a:p>
        </p:txBody>
      </p:sp>
      <p:pic>
        <p:nvPicPr>
          <p:cNvPr id="6" name="Picture 5" descr="Vintage bike parked on country road at sunset">
            <a:extLst>
              <a:ext uri="{FF2B5EF4-FFF2-40B4-BE49-F238E27FC236}">
                <a16:creationId xmlns:a16="http://schemas.microsoft.com/office/drawing/2014/main" id="{78544096-7C8E-F7F4-2ACA-C97918CAED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72" r="-1" b="-1"/>
          <a:stretch/>
        </p:blipFill>
        <p:spPr>
          <a:xfrm>
            <a:off x="20" y="10"/>
            <a:ext cx="7759920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62669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erson riding bicycle">
            <a:extLst>
              <a:ext uri="{FF2B5EF4-FFF2-40B4-BE49-F238E27FC236}">
                <a16:creationId xmlns:a16="http://schemas.microsoft.com/office/drawing/2014/main" id="{DE70CD68-3F00-8E35-1A54-A9E60F518C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51" r="1" b="1"/>
          <a:stretch/>
        </p:blipFill>
        <p:spPr>
          <a:xfrm>
            <a:off x="-793410" y="-1573"/>
            <a:ext cx="4973099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18C9C-3A79-F186-1CD2-21E18DF8E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5256" y="564776"/>
            <a:ext cx="5997389" cy="5683623"/>
          </a:xfrm>
        </p:spPr>
        <p:txBody>
          <a:bodyPr>
            <a:normAutofit/>
          </a:bodyPr>
          <a:lstStyle/>
          <a:p>
            <a:r>
              <a:rPr lang="fr-FR" b="1" dirty="0"/>
              <a:t>Source of Data</a:t>
            </a:r>
            <a:r>
              <a:rPr lang="fr-FR" dirty="0"/>
              <a:t>:</a:t>
            </a:r>
          </a:p>
          <a:p>
            <a:pPr lvl="1"/>
            <a:r>
              <a:rPr lang="en-US" dirty="0"/>
              <a:t>Data was collected from </a:t>
            </a:r>
            <a:r>
              <a:rPr lang="en-US" dirty="0" err="1"/>
              <a:t>Cyclistic’s</a:t>
            </a:r>
            <a:r>
              <a:rPr lang="en-US" dirty="0"/>
              <a:t> bike-share system records.</a:t>
            </a:r>
            <a:endParaRPr lang="fr-FR" dirty="0"/>
          </a:p>
          <a:p>
            <a:pPr lvl="1"/>
            <a:r>
              <a:rPr lang="en-US" dirty="0"/>
              <a:t>Includes detailed trip data from January 2023 to December 2023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r>
              <a:rPr lang="fr-FR" b="1" dirty="0"/>
              <a:t>Types of Data </a:t>
            </a:r>
            <a:r>
              <a:rPr lang="fr-FR" b="1" dirty="0" err="1"/>
              <a:t>Collected</a:t>
            </a:r>
            <a:r>
              <a:rPr lang="fr-FR" dirty="0"/>
              <a:t>:</a:t>
            </a:r>
          </a:p>
          <a:p>
            <a:pPr lvl="1"/>
            <a:r>
              <a:rPr lang="en-US" b="1" dirty="0"/>
              <a:t>Trip Data</a:t>
            </a:r>
            <a:r>
              <a:rPr lang="en-US" dirty="0"/>
              <a:t>: Information about each trip taken, including:</a:t>
            </a:r>
            <a:endParaRPr lang="fr-FR" dirty="0"/>
          </a:p>
          <a:p>
            <a:pPr lvl="2"/>
            <a:r>
              <a:rPr lang="fr-FR" dirty="0"/>
              <a:t>Start and end times</a:t>
            </a:r>
          </a:p>
          <a:p>
            <a:pPr lvl="2"/>
            <a:r>
              <a:rPr lang="fr-FR" dirty="0"/>
              <a:t>Start and end stations</a:t>
            </a:r>
          </a:p>
          <a:p>
            <a:pPr lvl="2"/>
            <a:r>
              <a:rPr lang="en-US" dirty="0"/>
              <a:t>Type of bike used (classic or electric)</a:t>
            </a:r>
            <a:endParaRPr lang="fr-FR" dirty="0"/>
          </a:p>
          <a:p>
            <a:pPr lvl="2"/>
            <a:r>
              <a:rPr lang="en-US" dirty="0"/>
              <a:t>Membership type (casual rider or annual member)</a:t>
            </a:r>
            <a:endParaRPr lang="fr-FR" dirty="0"/>
          </a:p>
          <a:p>
            <a:endParaRPr lang="fr-FR" dirty="0"/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BFF04-A1F7-CD85-0DF7-DD70AB7AE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6B1BB1A3-AFE2-466C-8FBC-A8A70986E0F9}" type="datetime1">
              <a:rPr lang="fr-FR" noProof="0" smtClean="0"/>
              <a:pPr rtl="0">
                <a:spcAft>
                  <a:spcPts val="600"/>
                </a:spcAft>
              </a:pPr>
              <a:t>17/07/2024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308844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C0C132-086E-1C14-D507-76934C547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fr-FR" sz="3200">
                <a:solidFill>
                  <a:srgbClr val="F2F2F2"/>
                </a:solidFill>
              </a:rPr>
              <a:t>Usage Patterns: Number of uses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A44B5-394F-252B-2254-E2E0AA7BC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 rtl="0">
              <a:spcAft>
                <a:spcPts val="600"/>
              </a:spcAft>
            </a:pPr>
            <a:fld id="{880A5190-95D8-4E29-9988-FDCE6CF2E6C2}" type="datetime1">
              <a:rPr lang="fr-FR" noProof="0" smtClean="0">
                <a:solidFill>
                  <a:schemeClr val="accent1"/>
                </a:solidFill>
              </a:rPr>
              <a:t>17/07/2024</a:t>
            </a:fld>
            <a:endParaRPr lang="fr-FR" noProof="0">
              <a:solidFill>
                <a:schemeClr val="accent1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DA60A2F-A5EB-4746-A666-B9C7A3523D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6663510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8652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1345B9-C03F-8EB8-27CE-F03D65486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3600">
                <a:solidFill>
                  <a:srgbClr val="EBEBEB"/>
                </a:solidFill>
              </a:rPr>
              <a:t>Usage Patterns: Seasonal Usage Trends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796CA-94A2-7CCC-F58D-CB9A785516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 rtl="0">
              <a:spcAft>
                <a:spcPts val="600"/>
              </a:spcAft>
            </a:pPr>
            <a:fld id="{E03CF7AA-B6DC-42D4-B405-9DA2196B9838}" type="datetime1">
              <a:rPr lang="fr-FR" noProof="0" smtClean="0">
                <a:solidFill>
                  <a:schemeClr val="accent1"/>
                </a:solidFill>
              </a:rPr>
              <a:t>17/07/2024</a:t>
            </a:fld>
            <a:endParaRPr lang="fr-FR" noProof="0">
              <a:solidFill>
                <a:schemeClr val="accent1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0AA2919-1E3D-47D5-9B98-4925F46AFC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051719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01846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7AEA421-5F29-4BA7-9360-2501B5987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348F0CB-4904-4DEF-BDD4-ADEC2DCC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2C285C-2A84-88DF-74C9-EC4439A8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3300">
                <a:solidFill>
                  <a:srgbClr val="EBEBEB"/>
                </a:solidFill>
              </a:rPr>
              <a:t>Usage Patterns: Seasonal Usage by Bike Type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83E1B8-79B3-49BB-8704-58E4AB1AF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BB34D5F-2B87-438E-8236-69C6068D4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7416C-50D4-34CD-ABE4-4A679578DF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 rtl="0">
              <a:spcAft>
                <a:spcPts val="600"/>
              </a:spcAft>
            </a:pPr>
            <a:fld id="{85EADDFB-A9AD-468A-AA04-1B5B20B7C9A7}" type="datetime1">
              <a:rPr lang="fr-FR" noProof="0" smtClean="0">
                <a:solidFill>
                  <a:schemeClr val="accent1"/>
                </a:solidFill>
              </a:rPr>
              <a:t>17/07/2024</a:t>
            </a:fld>
            <a:endParaRPr lang="fr-FR" noProof="0">
              <a:solidFill>
                <a:schemeClr val="accent1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C28B0D4-D2F0-4837-B41E-8B25C8B8D4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419662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73127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47D3B-9313-9639-0353-2635886C7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Usage Patterns: Days of the Week</a:t>
            </a:r>
            <a:endParaRPr lang="fr-FR" sz="4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5863F-5B5E-6646-1589-94096F1CF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1DB023-05E0-43CB-A82B-1A5B656FCCC2}" type="datetime1">
              <a:rPr lang="fr-FR" noProof="0" smtClean="0"/>
              <a:t>17/07/2024</a:t>
            </a:fld>
            <a:endParaRPr lang="fr-FR" noProof="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624FDC5-1366-4740-A696-6C35656283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1044787"/>
              </p:ext>
            </p:extLst>
          </p:nvPr>
        </p:nvGraphicFramePr>
        <p:xfrm>
          <a:off x="695739" y="1447801"/>
          <a:ext cx="9354724" cy="4800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15358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166B6-2DB2-198A-B307-C56283A3D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Usage Patterns: Hours in a Day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1EFF6-7356-2479-4969-C71380207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C1DB023-05E0-43CB-A82B-1A5B656FCCC2}" type="datetime1">
              <a:rPr lang="fr-FR" noProof="0" smtClean="0"/>
              <a:t>17/07/2024</a:t>
            </a:fld>
            <a:endParaRPr lang="fr-FR" noProof="0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A796B62-6BD6-DADD-C4E6-9E6D03F2B7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2657354"/>
              </p:ext>
            </p:extLst>
          </p:nvPr>
        </p:nvGraphicFramePr>
        <p:xfrm>
          <a:off x="691243" y="1853248"/>
          <a:ext cx="9359220" cy="43951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043383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</TotalTime>
  <Words>467</Words>
  <Application>Microsoft Office PowerPoint</Application>
  <PresentationFormat>Widescreen</PresentationFormat>
  <Paragraphs>85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Wingdings 3</vt:lpstr>
      <vt:lpstr>Ion</vt:lpstr>
      <vt:lpstr>Analysis of Casual Riders vs. Annual Members</vt:lpstr>
      <vt:lpstr>Introduction</vt:lpstr>
      <vt:lpstr>Data Overview</vt:lpstr>
      <vt:lpstr>PowerPoint Presentation</vt:lpstr>
      <vt:lpstr>Usage Patterns: Number of uses</vt:lpstr>
      <vt:lpstr>Usage Patterns: Seasonal Usage Trends</vt:lpstr>
      <vt:lpstr>Usage Patterns: Seasonal Usage by Bike Type</vt:lpstr>
      <vt:lpstr>Usage Patterns: Days of the Week</vt:lpstr>
      <vt:lpstr>Usage Patterns: Hours in a Day</vt:lpstr>
      <vt:lpstr>Usage Patterns: Trip Duration</vt:lpstr>
      <vt:lpstr>Average Trip:</vt:lpstr>
      <vt:lpstr>Average per day: </vt:lpstr>
      <vt:lpstr>Usage Patterns: Average Trip Duration  Member Vs Casual per Bike</vt:lpstr>
      <vt:lpstr>Summary of Findings:</vt:lpstr>
      <vt:lpstr>Conclusions: </vt:lpstr>
      <vt:lpstr>Recommendations: </vt:lpstr>
      <vt:lpstr>Next Steps</vt:lpstr>
      <vt:lpstr>Questions &amp; Answers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Jean-Baptiste Allombert</dc:creator>
  <cp:lastModifiedBy>Jean-Baptiste Allombert</cp:lastModifiedBy>
  <cp:revision>9</cp:revision>
  <dcterms:created xsi:type="dcterms:W3CDTF">2024-07-09T11:30:36Z</dcterms:created>
  <dcterms:modified xsi:type="dcterms:W3CDTF">2024-07-17T14:04:59Z</dcterms:modified>
</cp:coreProperties>
</file>

<file path=docProps/thumbnail.jpeg>
</file>